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1" r:id="rId2"/>
    <p:sldId id="293" r:id="rId3"/>
    <p:sldId id="305" r:id="rId4"/>
    <p:sldId id="274" r:id="rId5"/>
    <p:sldId id="301" r:id="rId6"/>
    <p:sldId id="302" r:id="rId7"/>
    <p:sldId id="299" r:id="rId8"/>
    <p:sldId id="292" r:id="rId9"/>
    <p:sldId id="304" r:id="rId10"/>
    <p:sldId id="296" r:id="rId11"/>
    <p:sldId id="303" r:id="rId12"/>
    <p:sldId id="298" r:id="rId13"/>
    <p:sldId id="306" r:id="rId14"/>
    <p:sldId id="297" r:id="rId15"/>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75556"/>
    <a:srgbClr val="F2DE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923" autoAdjust="0"/>
  </p:normalViewPr>
  <p:slideViewPr>
    <p:cSldViewPr>
      <p:cViewPr varScale="1">
        <p:scale>
          <a:sx n="63" d="100"/>
          <a:sy n="63" d="100"/>
        </p:scale>
        <p:origin x="996"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26"/>
            <a:ext cx="103632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42AD08CD-A3B8-478E-9AB6-ACCE9D6DD8CB}" type="datetimeFigureOut">
              <a:rPr lang="es-ES" smtClean="0"/>
              <a:t>13/04/2022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40C358A-7669-492A-AF8A-585F459494D3}" type="slidenum">
              <a:rPr lang="es-ES" smtClean="0"/>
              <a:t>‹Nº›</a:t>
            </a:fld>
            <a:endParaRPr lang="es-ES"/>
          </a:p>
        </p:txBody>
      </p:sp>
    </p:spTree>
    <p:extLst>
      <p:ext uri="{BB962C8B-B14F-4D97-AF65-F5344CB8AC3E}">
        <p14:creationId xmlns:p14="http://schemas.microsoft.com/office/powerpoint/2010/main" val="1268218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42AD08CD-A3B8-478E-9AB6-ACCE9D6DD8CB}" type="datetimeFigureOut">
              <a:rPr lang="es-ES" smtClean="0"/>
              <a:t>13/04/2022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40C358A-7669-492A-AF8A-585F459494D3}" type="slidenum">
              <a:rPr lang="es-ES" smtClean="0"/>
              <a:t>‹Nº›</a:t>
            </a:fld>
            <a:endParaRPr lang="es-ES"/>
          </a:p>
        </p:txBody>
      </p:sp>
    </p:spTree>
    <p:extLst>
      <p:ext uri="{BB962C8B-B14F-4D97-AF65-F5344CB8AC3E}">
        <p14:creationId xmlns:p14="http://schemas.microsoft.com/office/powerpoint/2010/main" val="438165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839200" y="274639"/>
            <a:ext cx="27432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42AD08CD-A3B8-478E-9AB6-ACCE9D6DD8CB}" type="datetimeFigureOut">
              <a:rPr lang="es-ES" smtClean="0"/>
              <a:t>13/04/2022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40C358A-7669-492A-AF8A-585F459494D3}" type="slidenum">
              <a:rPr lang="es-ES" smtClean="0"/>
              <a:t>‹Nº›</a:t>
            </a:fld>
            <a:endParaRPr lang="es-ES"/>
          </a:p>
        </p:txBody>
      </p:sp>
    </p:spTree>
    <p:extLst>
      <p:ext uri="{BB962C8B-B14F-4D97-AF65-F5344CB8AC3E}">
        <p14:creationId xmlns:p14="http://schemas.microsoft.com/office/powerpoint/2010/main" val="4199631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42AD08CD-A3B8-478E-9AB6-ACCE9D6DD8CB}" type="datetimeFigureOut">
              <a:rPr lang="es-ES" smtClean="0"/>
              <a:t>13/04/2022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40C358A-7669-492A-AF8A-585F459494D3}" type="slidenum">
              <a:rPr lang="es-ES" smtClean="0"/>
              <a:t>‹Nº›</a:t>
            </a:fld>
            <a:endParaRPr lang="es-ES"/>
          </a:p>
        </p:txBody>
      </p:sp>
    </p:spTree>
    <p:extLst>
      <p:ext uri="{BB962C8B-B14F-4D97-AF65-F5344CB8AC3E}">
        <p14:creationId xmlns:p14="http://schemas.microsoft.com/office/powerpoint/2010/main" val="2925045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1"/>
            <a:ext cx="103632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42AD08CD-A3B8-478E-9AB6-ACCE9D6DD8CB}" type="datetimeFigureOut">
              <a:rPr lang="es-ES" smtClean="0"/>
              <a:t>13/04/2022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40C358A-7669-492A-AF8A-585F459494D3}" type="slidenum">
              <a:rPr lang="es-ES" smtClean="0"/>
              <a:t>‹Nº›</a:t>
            </a:fld>
            <a:endParaRPr lang="es-ES"/>
          </a:p>
        </p:txBody>
      </p:sp>
    </p:spTree>
    <p:extLst>
      <p:ext uri="{BB962C8B-B14F-4D97-AF65-F5344CB8AC3E}">
        <p14:creationId xmlns:p14="http://schemas.microsoft.com/office/powerpoint/2010/main" val="3311154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42AD08CD-A3B8-478E-9AB6-ACCE9D6DD8CB}" type="datetimeFigureOut">
              <a:rPr lang="es-ES" smtClean="0"/>
              <a:t>13/04/2022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40C358A-7669-492A-AF8A-585F459494D3}" type="slidenum">
              <a:rPr lang="es-ES" smtClean="0"/>
              <a:t>‹Nº›</a:t>
            </a:fld>
            <a:endParaRPr lang="es-ES"/>
          </a:p>
        </p:txBody>
      </p:sp>
    </p:spTree>
    <p:extLst>
      <p:ext uri="{BB962C8B-B14F-4D97-AF65-F5344CB8AC3E}">
        <p14:creationId xmlns:p14="http://schemas.microsoft.com/office/powerpoint/2010/main" val="968540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42AD08CD-A3B8-478E-9AB6-ACCE9D6DD8CB}" type="datetimeFigureOut">
              <a:rPr lang="es-ES" smtClean="0"/>
              <a:t>13/04/2022</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740C358A-7669-492A-AF8A-585F459494D3}" type="slidenum">
              <a:rPr lang="es-ES" smtClean="0"/>
              <a:t>‹Nº›</a:t>
            </a:fld>
            <a:endParaRPr lang="es-ES"/>
          </a:p>
        </p:txBody>
      </p:sp>
    </p:spTree>
    <p:extLst>
      <p:ext uri="{BB962C8B-B14F-4D97-AF65-F5344CB8AC3E}">
        <p14:creationId xmlns:p14="http://schemas.microsoft.com/office/powerpoint/2010/main" val="3252782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42AD08CD-A3B8-478E-9AB6-ACCE9D6DD8CB}" type="datetimeFigureOut">
              <a:rPr lang="es-ES" smtClean="0"/>
              <a:t>13/04/2022</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740C358A-7669-492A-AF8A-585F459494D3}" type="slidenum">
              <a:rPr lang="es-ES" smtClean="0"/>
              <a:t>‹Nº›</a:t>
            </a:fld>
            <a:endParaRPr lang="es-ES"/>
          </a:p>
        </p:txBody>
      </p:sp>
    </p:spTree>
    <p:extLst>
      <p:ext uri="{BB962C8B-B14F-4D97-AF65-F5344CB8AC3E}">
        <p14:creationId xmlns:p14="http://schemas.microsoft.com/office/powerpoint/2010/main" val="3881632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2AD08CD-A3B8-478E-9AB6-ACCE9D6DD8CB}" type="datetimeFigureOut">
              <a:rPr lang="es-ES" smtClean="0"/>
              <a:t>13/04/2022</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740C358A-7669-492A-AF8A-585F459494D3}" type="slidenum">
              <a:rPr lang="es-ES" smtClean="0"/>
              <a:t>‹Nº›</a:t>
            </a:fld>
            <a:endParaRPr lang="es-ES"/>
          </a:p>
        </p:txBody>
      </p:sp>
    </p:spTree>
    <p:extLst>
      <p:ext uri="{BB962C8B-B14F-4D97-AF65-F5344CB8AC3E}">
        <p14:creationId xmlns:p14="http://schemas.microsoft.com/office/powerpoint/2010/main" val="3151679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1" y="273050"/>
            <a:ext cx="4011084"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42AD08CD-A3B8-478E-9AB6-ACCE9D6DD8CB}" type="datetimeFigureOut">
              <a:rPr lang="es-ES" smtClean="0"/>
              <a:t>13/04/2022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40C358A-7669-492A-AF8A-585F459494D3}" type="slidenum">
              <a:rPr lang="es-ES" smtClean="0"/>
              <a:t>‹Nº›</a:t>
            </a:fld>
            <a:endParaRPr lang="es-ES"/>
          </a:p>
        </p:txBody>
      </p:sp>
    </p:spTree>
    <p:extLst>
      <p:ext uri="{BB962C8B-B14F-4D97-AF65-F5344CB8AC3E}">
        <p14:creationId xmlns:p14="http://schemas.microsoft.com/office/powerpoint/2010/main" val="3924940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42AD08CD-A3B8-478E-9AB6-ACCE9D6DD8CB}" type="datetimeFigureOut">
              <a:rPr lang="es-ES" smtClean="0"/>
              <a:t>13/04/2022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40C358A-7669-492A-AF8A-585F459494D3}" type="slidenum">
              <a:rPr lang="es-ES" smtClean="0"/>
              <a:t>‹Nº›</a:t>
            </a:fld>
            <a:endParaRPr lang="es-ES"/>
          </a:p>
        </p:txBody>
      </p:sp>
    </p:spTree>
    <p:extLst>
      <p:ext uri="{BB962C8B-B14F-4D97-AF65-F5344CB8AC3E}">
        <p14:creationId xmlns:p14="http://schemas.microsoft.com/office/powerpoint/2010/main" val="1003387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AD08CD-A3B8-478E-9AB6-ACCE9D6DD8CB}" type="datetimeFigureOut">
              <a:rPr lang="es-ES" smtClean="0"/>
              <a:t>13/04/2022</a:t>
            </a:fld>
            <a:endParaRPr lang="es-ES"/>
          </a:p>
        </p:txBody>
      </p:sp>
      <p:sp>
        <p:nvSpPr>
          <p:cNvPr id="5" name="4 Marcador de pie de página"/>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0C358A-7669-492A-AF8A-585F459494D3}" type="slidenum">
              <a:rPr lang="es-ES" smtClean="0"/>
              <a:t>‹Nº›</a:t>
            </a:fld>
            <a:endParaRPr lang="es-ES"/>
          </a:p>
        </p:txBody>
      </p:sp>
    </p:spTree>
    <p:extLst>
      <p:ext uri="{BB962C8B-B14F-4D97-AF65-F5344CB8AC3E}">
        <p14:creationId xmlns:p14="http://schemas.microsoft.com/office/powerpoint/2010/main" val="2416298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6.xml"/><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4 Imagen">
            <a:extLst>
              <a:ext uri="{FF2B5EF4-FFF2-40B4-BE49-F238E27FC236}">
                <a16:creationId xmlns:a16="http://schemas.microsoft.com/office/drawing/2014/main" id="{A756D99F-B5D8-4F30-9C23-363651CE97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34" y="0"/>
            <a:ext cx="12192000" cy="6858000"/>
          </a:xfrm>
          <a:prstGeom prst="rect">
            <a:avLst/>
          </a:prstGeom>
        </p:spPr>
      </p:pic>
      <p:sp>
        <p:nvSpPr>
          <p:cNvPr id="6" name="1 Título">
            <a:extLst>
              <a:ext uri="{FF2B5EF4-FFF2-40B4-BE49-F238E27FC236}">
                <a16:creationId xmlns:a16="http://schemas.microsoft.com/office/drawing/2014/main" id="{68958795-3886-4F10-BA38-03FCEA98A7A9}"/>
              </a:ext>
            </a:extLst>
          </p:cNvPr>
          <p:cNvSpPr txBox="1">
            <a:spLocks/>
          </p:cNvSpPr>
          <p:nvPr/>
        </p:nvSpPr>
        <p:spPr>
          <a:xfrm>
            <a:off x="3287688" y="2672916"/>
            <a:ext cx="5616624" cy="151216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b="1" dirty="0">
                <a:solidFill>
                  <a:schemeClr val="bg1">
                    <a:lumMod val="50000"/>
                  </a:schemeClr>
                </a:solidFill>
              </a:rPr>
              <a:t>CAPACITACIÓN COBRANZAS ART</a:t>
            </a:r>
          </a:p>
        </p:txBody>
      </p:sp>
    </p:spTree>
    <p:extLst>
      <p:ext uri="{BB962C8B-B14F-4D97-AF65-F5344CB8AC3E}">
        <p14:creationId xmlns:p14="http://schemas.microsoft.com/office/powerpoint/2010/main" val="6600059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32B9B0B-98B3-4AD7-B2F7-70F62FF15BEC}"/>
              </a:ext>
            </a:extLst>
          </p:cNvPr>
          <p:cNvSpPr>
            <a:spLocks noGrp="1"/>
          </p:cNvSpPr>
          <p:nvPr>
            <p:ph type="title"/>
          </p:nvPr>
        </p:nvSpPr>
        <p:spPr>
          <a:xfrm>
            <a:off x="609599" y="274638"/>
            <a:ext cx="5486401" cy="1143000"/>
          </a:xfrm>
        </p:spPr>
        <p:txBody>
          <a:bodyPr>
            <a:normAutofit/>
          </a:bodyPr>
          <a:lstStyle/>
          <a:p>
            <a:pPr algn="l"/>
            <a:r>
              <a:rPr lang="es-AR" sz="3600" u="sng" dirty="0">
                <a:solidFill>
                  <a:schemeClr val="tx1">
                    <a:lumMod val="50000"/>
                    <a:lumOff val="50000"/>
                  </a:schemeClr>
                </a:solidFill>
              </a:rPr>
              <a:t>Régimen Casas Particulares</a:t>
            </a:r>
            <a:endParaRPr lang="es-419" sz="3600" u="sng" dirty="0">
              <a:solidFill>
                <a:schemeClr val="tx1">
                  <a:lumMod val="50000"/>
                  <a:lumOff val="50000"/>
                </a:schemeClr>
              </a:solidFill>
            </a:endParaRPr>
          </a:p>
        </p:txBody>
      </p:sp>
      <p:sp>
        <p:nvSpPr>
          <p:cNvPr id="3" name="Marcador de contenido 2">
            <a:extLst>
              <a:ext uri="{FF2B5EF4-FFF2-40B4-BE49-F238E27FC236}">
                <a16:creationId xmlns:a16="http://schemas.microsoft.com/office/drawing/2014/main" id="{0B17DB88-6BA1-469C-8B69-3376342976BE}"/>
              </a:ext>
            </a:extLst>
          </p:cNvPr>
          <p:cNvSpPr>
            <a:spLocks noGrp="1"/>
          </p:cNvSpPr>
          <p:nvPr>
            <p:ph idx="1"/>
          </p:nvPr>
        </p:nvSpPr>
        <p:spPr>
          <a:xfrm>
            <a:off x="609600" y="1600200"/>
            <a:ext cx="9878888" cy="4983162"/>
          </a:xfrm>
        </p:spPr>
        <p:txBody>
          <a:bodyPr>
            <a:normAutofit fontScale="25000" lnSpcReduction="20000"/>
          </a:bodyPr>
          <a:lstStyle/>
          <a:p>
            <a:pPr marL="0" indent="0">
              <a:buNone/>
            </a:pPr>
            <a:r>
              <a:rPr lang="es-AR" sz="8000" dirty="0">
                <a:solidFill>
                  <a:schemeClr val="tx1">
                    <a:lumMod val="50000"/>
                    <a:lumOff val="50000"/>
                  </a:schemeClr>
                </a:solidFill>
              </a:rPr>
              <a:t>Este régimen abona su cuota mensual por el formulario 102/RT. </a:t>
            </a:r>
          </a:p>
          <a:p>
            <a:pPr marL="0" indent="0">
              <a:buNone/>
            </a:pPr>
            <a:endParaRPr lang="es-AR" sz="8000" dirty="0">
              <a:solidFill>
                <a:schemeClr val="tx1">
                  <a:lumMod val="50000"/>
                  <a:lumOff val="50000"/>
                </a:schemeClr>
              </a:solidFill>
            </a:endParaRPr>
          </a:p>
          <a:p>
            <a:pPr marL="0" indent="0">
              <a:buNone/>
            </a:pPr>
            <a:r>
              <a:rPr lang="es-AR" sz="8000" dirty="0">
                <a:solidFill>
                  <a:schemeClr val="tx1">
                    <a:lumMod val="50000"/>
                    <a:lumOff val="50000"/>
                  </a:schemeClr>
                </a:solidFill>
              </a:rPr>
              <a:t>En los casos de inicio de actividad, se utiliza el formulario 575/RT para su cancelación.</a:t>
            </a:r>
          </a:p>
          <a:p>
            <a:pPr marL="0" indent="0">
              <a:buNone/>
            </a:pPr>
            <a:endParaRPr lang="es-419" sz="8000" dirty="0">
              <a:solidFill>
                <a:schemeClr val="tx1">
                  <a:lumMod val="50000"/>
                  <a:lumOff val="50000"/>
                </a:schemeClr>
              </a:solidFill>
            </a:endParaRPr>
          </a:p>
          <a:p>
            <a:pPr marL="0" indent="0">
              <a:buNone/>
            </a:pPr>
            <a:r>
              <a:rPr lang="es-AR" sz="8000" dirty="0">
                <a:solidFill>
                  <a:schemeClr val="tx1">
                    <a:lumMod val="50000"/>
                    <a:lumOff val="50000"/>
                  </a:schemeClr>
                </a:solidFill>
              </a:rPr>
              <a:t>Cuando se registra deuda, pueden cancelarla abonando por VEP (impuesto 786), por el formulario 575/RT, desde home </a:t>
            </a:r>
            <a:r>
              <a:rPr lang="es-AR" sz="8000" dirty="0" err="1">
                <a:solidFill>
                  <a:schemeClr val="tx1">
                    <a:lumMod val="50000"/>
                    <a:lumOff val="50000"/>
                  </a:schemeClr>
                </a:solidFill>
              </a:rPr>
              <a:t>banking</a:t>
            </a:r>
            <a:r>
              <a:rPr lang="es-AR" sz="8000" dirty="0">
                <a:solidFill>
                  <a:schemeClr val="tx1">
                    <a:lumMod val="50000"/>
                    <a:lumOff val="50000"/>
                  </a:schemeClr>
                </a:solidFill>
              </a:rPr>
              <a:t>, o bien accediendo directamente desde el aplicativo del régimen de casas particulares.</a:t>
            </a:r>
          </a:p>
          <a:p>
            <a:pPr marL="0" indent="0">
              <a:buNone/>
            </a:pPr>
            <a:r>
              <a:rPr lang="es-AR" sz="8000" dirty="0">
                <a:solidFill>
                  <a:schemeClr val="tx1">
                    <a:lumMod val="50000"/>
                    <a:lumOff val="50000"/>
                  </a:schemeClr>
                </a:solidFill>
              </a:rPr>
              <a:t>Se genera un volante de pago por empleado, por período.</a:t>
            </a:r>
          </a:p>
          <a:p>
            <a:pPr marL="0" indent="0">
              <a:buNone/>
            </a:pPr>
            <a:endParaRPr lang="es-AR" sz="8000" dirty="0">
              <a:solidFill>
                <a:schemeClr val="tx1">
                  <a:lumMod val="50000"/>
                  <a:lumOff val="50000"/>
                </a:schemeClr>
              </a:solidFill>
            </a:endParaRPr>
          </a:p>
          <a:p>
            <a:pPr marL="0" indent="0">
              <a:buNone/>
            </a:pPr>
            <a:r>
              <a:rPr lang="es-MX" sz="9600" b="1" u="sng" dirty="0">
                <a:solidFill>
                  <a:schemeClr val="tx1">
                    <a:lumMod val="50000"/>
                    <a:lumOff val="50000"/>
                  </a:schemeClr>
                </a:solidFill>
              </a:rPr>
              <a:t>Cese laboral</a:t>
            </a:r>
            <a:r>
              <a:rPr lang="es-MX" sz="9600" u="sng" dirty="0">
                <a:solidFill>
                  <a:schemeClr val="tx1">
                    <a:lumMod val="50000"/>
                    <a:lumOff val="50000"/>
                  </a:schemeClr>
                </a:solidFill>
              </a:rPr>
              <a:t>:</a:t>
            </a:r>
            <a:r>
              <a:rPr lang="es-MX" sz="9600" dirty="0">
                <a:solidFill>
                  <a:schemeClr val="tx1">
                    <a:lumMod val="50000"/>
                    <a:lumOff val="50000"/>
                  </a:schemeClr>
                </a:solidFill>
              </a:rPr>
              <a:t> </a:t>
            </a:r>
            <a:r>
              <a:rPr lang="es-MX" sz="7200" dirty="0">
                <a:solidFill>
                  <a:schemeClr val="tx1">
                    <a:lumMod val="50000"/>
                    <a:lumOff val="50000"/>
                  </a:schemeClr>
                </a:solidFill>
              </a:rPr>
              <a:t>Mediante la Resolución General 3693, la AFIP aprobó el “Volante de pago trabajador de casas particulares. Aportes y contribuciones – Cese Relación Laboral.” (Formulario 1350). </a:t>
            </a:r>
          </a:p>
          <a:p>
            <a:pPr marL="0" indent="0">
              <a:buNone/>
            </a:pPr>
            <a:r>
              <a:rPr lang="es-MX" sz="7200" dirty="0">
                <a:solidFill>
                  <a:schemeClr val="tx1">
                    <a:lumMod val="50000"/>
                    <a:lumOff val="50000"/>
                  </a:schemeClr>
                </a:solidFill>
              </a:rPr>
              <a:t>En el caso de la extinción de una relación laboral, sólo deberán ingresarse los aportes y/o contribuciones correspondientes al último período mensual devengado. No se pagará ART. En tal supuesto, el empleador realizará el correspondiente pago mediante el volante de pago F. 1350, a cuyo fin deberá, previamente, informar el cese de dicha relación en el Registro Especial de Personal de Casas Particulares.</a:t>
            </a:r>
          </a:p>
          <a:p>
            <a:pPr marL="0" indent="0">
              <a:buNone/>
            </a:pPr>
            <a:endParaRPr lang="es-419" dirty="0"/>
          </a:p>
          <a:p>
            <a:pPr marL="0" indent="0">
              <a:buNone/>
            </a:pPr>
            <a:endParaRPr lang="es-419" dirty="0"/>
          </a:p>
        </p:txBody>
      </p:sp>
    </p:spTree>
    <p:extLst>
      <p:ext uri="{BB962C8B-B14F-4D97-AF65-F5344CB8AC3E}">
        <p14:creationId xmlns:p14="http://schemas.microsoft.com/office/powerpoint/2010/main" val="12250804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AA87F8-B589-4B8C-9855-42F747C06BC6}"/>
              </a:ext>
            </a:extLst>
          </p:cNvPr>
          <p:cNvSpPr>
            <a:spLocks noGrp="1"/>
          </p:cNvSpPr>
          <p:nvPr>
            <p:ph type="title"/>
          </p:nvPr>
        </p:nvSpPr>
        <p:spPr>
          <a:xfrm>
            <a:off x="0" y="908720"/>
            <a:ext cx="8256240" cy="648072"/>
          </a:xfrm>
        </p:spPr>
        <p:txBody>
          <a:bodyPr>
            <a:normAutofit fontScale="90000"/>
          </a:bodyPr>
          <a:lstStyle/>
          <a:p>
            <a:r>
              <a:rPr lang="es-MX" sz="3600" u="sng" dirty="0">
                <a:solidFill>
                  <a:schemeClr val="tx1">
                    <a:lumMod val="50000"/>
                    <a:lumOff val="50000"/>
                  </a:schemeClr>
                </a:solidFill>
              </a:rPr>
              <a:t>Formulario</a:t>
            </a:r>
            <a:r>
              <a:rPr lang="es-MX" sz="3600" dirty="0">
                <a:solidFill>
                  <a:schemeClr val="bg1">
                    <a:lumMod val="65000"/>
                  </a:schemeClr>
                </a:solidFill>
              </a:rPr>
              <a:t> </a:t>
            </a:r>
            <a:r>
              <a:rPr lang="es-MX" sz="3600" u="sng" dirty="0">
                <a:solidFill>
                  <a:schemeClr val="tx1">
                    <a:lumMod val="50000"/>
                    <a:lumOff val="50000"/>
                  </a:schemeClr>
                </a:solidFill>
              </a:rPr>
              <a:t>de pago 575RT - Casas Particulares</a:t>
            </a:r>
            <a:br>
              <a:rPr lang="es-MX" sz="4000" dirty="0">
                <a:solidFill>
                  <a:schemeClr val="bg1">
                    <a:lumMod val="65000"/>
                  </a:schemeClr>
                </a:solidFill>
              </a:rPr>
            </a:br>
            <a:r>
              <a:rPr lang="es-MX" sz="2400" dirty="0">
                <a:solidFill>
                  <a:schemeClr val="bg1">
                    <a:lumMod val="50000"/>
                  </a:schemeClr>
                </a:solidFill>
              </a:rPr>
              <a:t>* </a:t>
            </a:r>
            <a:r>
              <a:rPr lang="es-MX" sz="2200" dirty="0">
                <a:solidFill>
                  <a:schemeClr val="bg1">
                    <a:lumMod val="50000"/>
                  </a:schemeClr>
                </a:solidFill>
              </a:rPr>
              <a:t>Se utiliza para cancelar cuota inicio y períodos con deuda</a:t>
            </a:r>
            <a:endParaRPr lang="es-AR" sz="2200" dirty="0">
              <a:solidFill>
                <a:schemeClr val="bg1">
                  <a:lumMod val="50000"/>
                </a:schemeClr>
              </a:solidFill>
            </a:endParaRPr>
          </a:p>
        </p:txBody>
      </p:sp>
      <p:pic>
        <p:nvPicPr>
          <p:cNvPr id="5" name="Imagen 4">
            <a:extLst>
              <a:ext uri="{FF2B5EF4-FFF2-40B4-BE49-F238E27FC236}">
                <a16:creationId xmlns:a16="http://schemas.microsoft.com/office/drawing/2014/main" id="{203940A8-E8A7-447C-9E23-277A3FD769AC}"/>
              </a:ext>
            </a:extLst>
          </p:cNvPr>
          <p:cNvPicPr>
            <a:picLocks noChangeAspect="1"/>
          </p:cNvPicPr>
          <p:nvPr/>
        </p:nvPicPr>
        <p:blipFill>
          <a:blip r:embed="rId2"/>
          <a:stretch>
            <a:fillRect/>
          </a:stretch>
        </p:blipFill>
        <p:spPr>
          <a:xfrm>
            <a:off x="263352" y="1698938"/>
            <a:ext cx="4890579" cy="5007235"/>
          </a:xfrm>
          <a:prstGeom prst="rect">
            <a:avLst/>
          </a:prstGeom>
        </p:spPr>
      </p:pic>
      <p:pic>
        <p:nvPicPr>
          <p:cNvPr id="7" name="Imagen 6">
            <a:extLst>
              <a:ext uri="{FF2B5EF4-FFF2-40B4-BE49-F238E27FC236}">
                <a16:creationId xmlns:a16="http://schemas.microsoft.com/office/drawing/2014/main" id="{7BEAA6C7-94AC-4F83-B280-800F638ED754}"/>
              </a:ext>
            </a:extLst>
          </p:cNvPr>
          <p:cNvPicPr>
            <a:picLocks noChangeAspect="1"/>
          </p:cNvPicPr>
          <p:nvPr/>
        </p:nvPicPr>
        <p:blipFill>
          <a:blip r:embed="rId3"/>
          <a:stretch>
            <a:fillRect/>
          </a:stretch>
        </p:blipFill>
        <p:spPr>
          <a:xfrm>
            <a:off x="5399444" y="1920556"/>
            <a:ext cx="5324475" cy="4457700"/>
          </a:xfrm>
          <a:prstGeom prst="rect">
            <a:avLst/>
          </a:prstGeom>
        </p:spPr>
      </p:pic>
    </p:spTree>
    <p:extLst>
      <p:ext uri="{BB962C8B-B14F-4D97-AF65-F5344CB8AC3E}">
        <p14:creationId xmlns:p14="http://schemas.microsoft.com/office/powerpoint/2010/main" val="27274823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BFF0CD63-7F0B-4739-8BEB-51F893107C5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0" y="1556792"/>
            <a:ext cx="3888432" cy="4896544"/>
          </a:xfrm>
          <a:prstGeom prst="rect">
            <a:avLst/>
          </a:prstGeom>
          <a:noFill/>
          <a:ln>
            <a:noFill/>
          </a:ln>
        </p:spPr>
      </p:pic>
      <p:pic>
        <p:nvPicPr>
          <p:cNvPr id="5" name="Imagen 4">
            <a:extLst>
              <a:ext uri="{FF2B5EF4-FFF2-40B4-BE49-F238E27FC236}">
                <a16:creationId xmlns:a16="http://schemas.microsoft.com/office/drawing/2014/main" id="{F2D23292-9608-4F92-9BDE-BE72C92E9E01}"/>
              </a:ext>
            </a:extLst>
          </p:cNvPr>
          <p:cNvPicPr/>
          <p:nvPr/>
        </p:nvPicPr>
        <p:blipFill rotWithShape="1">
          <a:blip r:embed="rId3">
            <a:extLst>
              <a:ext uri="{28A0092B-C50C-407E-A947-70E740481C1C}">
                <a14:useLocalDpi xmlns:a14="http://schemas.microsoft.com/office/drawing/2010/main" val="0"/>
              </a:ext>
            </a:extLst>
          </a:blip>
          <a:srcRect l="6446" t="-425" b="425"/>
          <a:stretch/>
        </p:blipFill>
        <p:spPr>
          <a:xfrm>
            <a:off x="4148257" y="1572816"/>
            <a:ext cx="3282710" cy="4896544"/>
          </a:xfrm>
          <a:prstGeom prst="rect">
            <a:avLst/>
          </a:prstGeom>
        </p:spPr>
      </p:pic>
      <p:pic>
        <p:nvPicPr>
          <p:cNvPr id="6" name="Imagen 5">
            <a:extLst>
              <a:ext uri="{FF2B5EF4-FFF2-40B4-BE49-F238E27FC236}">
                <a16:creationId xmlns:a16="http://schemas.microsoft.com/office/drawing/2014/main" id="{DEED590A-CE45-4494-AA8C-AA19EB278EB9}"/>
              </a:ext>
            </a:extLst>
          </p:cNvPr>
          <p:cNvPicPr>
            <a:picLocks noChangeAspect="1"/>
          </p:cNvPicPr>
          <p:nvPr/>
        </p:nvPicPr>
        <p:blipFill>
          <a:blip r:embed="rId4"/>
          <a:stretch>
            <a:fillRect/>
          </a:stretch>
        </p:blipFill>
        <p:spPr>
          <a:xfrm>
            <a:off x="7690792" y="1712691"/>
            <a:ext cx="4409936" cy="4584746"/>
          </a:xfrm>
          <a:prstGeom prst="rect">
            <a:avLst/>
          </a:prstGeom>
        </p:spPr>
      </p:pic>
      <p:sp>
        <p:nvSpPr>
          <p:cNvPr id="2" name="Título 1">
            <a:extLst>
              <a:ext uri="{FF2B5EF4-FFF2-40B4-BE49-F238E27FC236}">
                <a16:creationId xmlns:a16="http://schemas.microsoft.com/office/drawing/2014/main" id="{094AC6A5-4D59-4AEA-B182-146165406F8E}"/>
              </a:ext>
            </a:extLst>
          </p:cNvPr>
          <p:cNvSpPr>
            <a:spLocks noGrp="1"/>
          </p:cNvSpPr>
          <p:nvPr>
            <p:ph type="title"/>
          </p:nvPr>
        </p:nvSpPr>
        <p:spPr>
          <a:xfrm>
            <a:off x="263352" y="388640"/>
            <a:ext cx="6350496" cy="922114"/>
          </a:xfrm>
        </p:spPr>
        <p:txBody>
          <a:bodyPr>
            <a:noAutofit/>
          </a:bodyPr>
          <a:lstStyle/>
          <a:p>
            <a:r>
              <a:rPr lang="es-MX" sz="3200" u="sng" dirty="0">
                <a:solidFill>
                  <a:schemeClr val="tx1">
                    <a:lumMod val="50000"/>
                    <a:lumOff val="50000"/>
                  </a:schemeClr>
                </a:solidFill>
              </a:rPr>
              <a:t>Formularios Régimen Casas Particulares</a:t>
            </a:r>
            <a:endParaRPr lang="es-AR" sz="3200" u="sng" dirty="0">
              <a:solidFill>
                <a:schemeClr val="tx1">
                  <a:lumMod val="50000"/>
                  <a:lumOff val="50000"/>
                </a:schemeClr>
              </a:solidFill>
            </a:endParaRPr>
          </a:p>
        </p:txBody>
      </p:sp>
    </p:spTree>
    <p:extLst>
      <p:ext uri="{BB962C8B-B14F-4D97-AF65-F5344CB8AC3E}">
        <p14:creationId xmlns:p14="http://schemas.microsoft.com/office/powerpoint/2010/main" val="12586783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0B7BD8-8932-4083-B27D-2E36B66077BD}"/>
              </a:ext>
            </a:extLst>
          </p:cNvPr>
          <p:cNvSpPr>
            <a:spLocks noGrp="1"/>
          </p:cNvSpPr>
          <p:nvPr>
            <p:ph type="title"/>
          </p:nvPr>
        </p:nvSpPr>
        <p:spPr/>
        <p:txBody>
          <a:bodyPr>
            <a:normAutofit/>
          </a:bodyPr>
          <a:lstStyle/>
          <a:p>
            <a:pPr algn="l"/>
            <a:r>
              <a:rPr lang="es-MX" sz="3600" u="sng" dirty="0">
                <a:solidFill>
                  <a:schemeClr val="tx1">
                    <a:lumMod val="50000"/>
                    <a:lumOff val="50000"/>
                  </a:schemeClr>
                </a:solidFill>
              </a:rPr>
              <a:t>Baja de contrato</a:t>
            </a:r>
            <a:endParaRPr lang="es-AR" sz="3600" u="sng" dirty="0">
              <a:solidFill>
                <a:schemeClr val="tx1">
                  <a:lumMod val="50000"/>
                  <a:lumOff val="50000"/>
                </a:schemeClr>
              </a:solidFill>
            </a:endParaRPr>
          </a:p>
        </p:txBody>
      </p:sp>
      <p:sp>
        <p:nvSpPr>
          <p:cNvPr id="5" name="Marcador de texto 4">
            <a:extLst>
              <a:ext uri="{FF2B5EF4-FFF2-40B4-BE49-F238E27FC236}">
                <a16:creationId xmlns:a16="http://schemas.microsoft.com/office/drawing/2014/main" id="{683CBC31-24CE-4F05-8C6B-676490CE9EE7}"/>
              </a:ext>
            </a:extLst>
          </p:cNvPr>
          <p:cNvSpPr>
            <a:spLocks noGrp="1"/>
          </p:cNvSpPr>
          <p:nvPr>
            <p:ph type="body" idx="1"/>
          </p:nvPr>
        </p:nvSpPr>
        <p:spPr>
          <a:xfrm>
            <a:off x="609600" y="1417638"/>
            <a:ext cx="10526960" cy="1260474"/>
          </a:xfrm>
        </p:spPr>
        <p:txBody>
          <a:bodyPr>
            <a:normAutofit fontScale="47500" lnSpcReduction="20000"/>
          </a:bodyPr>
          <a:lstStyle/>
          <a:p>
            <a:pPr marL="0" indent="0">
              <a:lnSpc>
                <a:spcPct val="107000"/>
              </a:lnSpc>
              <a:spcAft>
                <a:spcPts val="800"/>
              </a:spcAft>
              <a:buNone/>
            </a:pPr>
            <a:r>
              <a:rPr lang="es-AR" sz="4200" b="0" dirty="0">
                <a:solidFill>
                  <a:schemeClr val="tx1">
                    <a:lumMod val="50000"/>
                    <a:lumOff val="50000"/>
                  </a:schemeClr>
                </a:solidFill>
              </a:rPr>
              <a:t>Cuando no hay empleados activos y/o el CUIT se dio de baja como empleador, se debe informar a la ART para evitar se emitan declaraciones presuntas que generen deuda. </a:t>
            </a:r>
          </a:p>
          <a:p>
            <a:pPr marL="0" indent="0">
              <a:lnSpc>
                <a:spcPct val="107000"/>
              </a:lnSpc>
              <a:spcAft>
                <a:spcPts val="800"/>
              </a:spcAft>
              <a:buNone/>
            </a:pPr>
            <a:r>
              <a:rPr lang="es-AR" sz="4200" b="0" dirty="0">
                <a:solidFill>
                  <a:schemeClr val="tx1">
                    <a:lumMod val="50000"/>
                    <a:lumOff val="50000"/>
                  </a:schemeClr>
                </a:solidFill>
              </a:rPr>
              <a:t>¿Cómo informarlo? Se presenta en la ART la siguiente documentación:</a:t>
            </a:r>
          </a:p>
          <a:p>
            <a:endParaRPr lang="es-AR" dirty="0"/>
          </a:p>
        </p:txBody>
      </p:sp>
      <p:sp>
        <p:nvSpPr>
          <p:cNvPr id="3" name="Marcador de contenido 2">
            <a:extLst>
              <a:ext uri="{FF2B5EF4-FFF2-40B4-BE49-F238E27FC236}">
                <a16:creationId xmlns:a16="http://schemas.microsoft.com/office/drawing/2014/main" id="{E488BFB6-5DA9-4EE5-84E1-260CB28EF026}"/>
              </a:ext>
            </a:extLst>
          </p:cNvPr>
          <p:cNvSpPr>
            <a:spLocks noGrp="1"/>
          </p:cNvSpPr>
          <p:nvPr>
            <p:ph sz="half" idx="2"/>
          </p:nvPr>
        </p:nvSpPr>
        <p:spPr>
          <a:xfrm>
            <a:off x="560903" y="2405140"/>
            <a:ext cx="5386917" cy="3951288"/>
          </a:xfrm>
        </p:spPr>
        <p:txBody>
          <a:bodyPr>
            <a:normAutofit/>
          </a:bodyPr>
          <a:lstStyle/>
          <a:p>
            <a:pPr marL="0" indent="0">
              <a:lnSpc>
                <a:spcPct val="107000"/>
              </a:lnSpc>
              <a:spcAft>
                <a:spcPts val="800"/>
              </a:spcAft>
              <a:buNone/>
            </a:pPr>
            <a:endParaRPr lang="es-AR" sz="2000" dirty="0">
              <a:solidFill>
                <a:schemeClr val="tx1">
                  <a:lumMod val="50000"/>
                  <a:lumOff val="50000"/>
                </a:schemeClr>
              </a:solidFill>
            </a:endParaRPr>
          </a:p>
          <a:p>
            <a:pPr>
              <a:lnSpc>
                <a:spcPct val="107000"/>
              </a:lnSpc>
              <a:spcAft>
                <a:spcPts val="800"/>
              </a:spcAft>
              <a:buFont typeface="Wingdings" panose="05000000000000000000" pitchFamily="2" charset="2"/>
              <a:buChar char="Ø"/>
            </a:pPr>
            <a:r>
              <a:rPr lang="es-AR" sz="2000" b="1" dirty="0">
                <a:solidFill>
                  <a:schemeClr val="tx1">
                    <a:lumMod val="50000"/>
                    <a:lumOff val="50000"/>
                  </a:schemeClr>
                </a:solidFill>
              </a:rPr>
              <a:t>Régimen general:                                                                  </a:t>
            </a:r>
          </a:p>
          <a:p>
            <a:pPr>
              <a:lnSpc>
                <a:spcPct val="107000"/>
              </a:lnSpc>
              <a:spcAft>
                <a:spcPts val="800"/>
              </a:spcAft>
            </a:pPr>
            <a:r>
              <a:rPr lang="es-AR" sz="2000" dirty="0">
                <a:solidFill>
                  <a:schemeClr val="tx1">
                    <a:lumMod val="50000"/>
                    <a:lumOff val="50000"/>
                  </a:schemeClr>
                </a:solidFill>
              </a:rPr>
              <a:t>Nota solicitando la baja (indicar motivos y firmar)</a:t>
            </a:r>
          </a:p>
          <a:p>
            <a:pPr>
              <a:lnSpc>
                <a:spcPct val="107000"/>
              </a:lnSpc>
              <a:spcAft>
                <a:spcPts val="800"/>
              </a:spcAft>
            </a:pPr>
            <a:r>
              <a:rPr lang="es-AR" sz="2000" dirty="0">
                <a:solidFill>
                  <a:schemeClr val="tx1">
                    <a:lumMod val="50000"/>
                    <a:lumOff val="50000"/>
                  </a:schemeClr>
                </a:solidFill>
              </a:rPr>
              <a:t>F931 en cero + ticket de presentación</a:t>
            </a:r>
          </a:p>
          <a:p>
            <a:pPr>
              <a:lnSpc>
                <a:spcPct val="107000"/>
              </a:lnSpc>
              <a:spcAft>
                <a:spcPts val="800"/>
              </a:spcAft>
            </a:pPr>
            <a:r>
              <a:rPr lang="es-AR" sz="2000" dirty="0">
                <a:solidFill>
                  <a:schemeClr val="tx1">
                    <a:lumMod val="50000"/>
                    <a:lumOff val="50000"/>
                  </a:schemeClr>
                </a:solidFill>
              </a:rPr>
              <a:t>Baja de empleador</a:t>
            </a:r>
          </a:p>
          <a:p>
            <a:pPr>
              <a:lnSpc>
                <a:spcPct val="107000"/>
              </a:lnSpc>
              <a:spcAft>
                <a:spcPts val="800"/>
              </a:spcAft>
            </a:pPr>
            <a:r>
              <a:rPr lang="es-AR" sz="2000" dirty="0">
                <a:solidFill>
                  <a:schemeClr val="tx1">
                    <a:lumMod val="50000"/>
                    <a:lumOff val="50000"/>
                  </a:schemeClr>
                </a:solidFill>
              </a:rPr>
              <a:t>Estado de cuenta en cero</a:t>
            </a:r>
          </a:p>
          <a:p>
            <a:pPr>
              <a:lnSpc>
                <a:spcPct val="107000"/>
              </a:lnSpc>
              <a:spcAft>
                <a:spcPts val="800"/>
              </a:spcAft>
              <a:buFontTx/>
              <a:buChar char="-"/>
            </a:pPr>
            <a:endParaRPr lang="es-AR" sz="2000" dirty="0">
              <a:solidFill>
                <a:schemeClr val="tx1">
                  <a:lumMod val="50000"/>
                  <a:lumOff val="50000"/>
                </a:schemeClr>
              </a:solidFill>
            </a:endParaRPr>
          </a:p>
          <a:p>
            <a:pPr marL="0" indent="0">
              <a:lnSpc>
                <a:spcPct val="107000"/>
              </a:lnSpc>
              <a:spcAft>
                <a:spcPts val="800"/>
              </a:spcAft>
              <a:buNone/>
            </a:pPr>
            <a:endParaRPr lang="es-AR" sz="2000" dirty="0">
              <a:solidFill>
                <a:schemeClr val="tx1">
                  <a:lumMod val="50000"/>
                  <a:lumOff val="50000"/>
                </a:schemeClr>
              </a:solidFill>
            </a:endParaRPr>
          </a:p>
          <a:p>
            <a:endParaRPr lang="es-AR" dirty="0"/>
          </a:p>
        </p:txBody>
      </p:sp>
      <p:sp>
        <p:nvSpPr>
          <p:cNvPr id="4" name="Marcador de contenido 3">
            <a:extLst>
              <a:ext uri="{FF2B5EF4-FFF2-40B4-BE49-F238E27FC236}">
                <a16:creationId xmlns:a16="http://schemas.microsoft.com/office/drawing/2014/main" id="{F7810B1A-4798-44C4-A5CB-298B4F122E72}"/>
              </a:ext>
            </a:extLst>
          </p:cNvPr>
          <p:cNvSpPr>
            <a:spLocks noGrp="1"/>
          </p:cNvSpPr>
          <p:nvPr>
            <p:ph sz="quarter" idx="4"/>
          </p:nvPr>
        </p:nvSpPr>
        <p:spPr>
          <a:xfrm>
            <a:off x="6127576" y="2906712"/>
            <a:ext cx="5454824" cy="2826544"/>
          </a:xfrm>
        </p:spPr>
        <p:txBody>
          <a:bodyPr>
            <a:normAutofit/>
          </a:bodyPr>
          <a:lstStyle/>
          <a:p>
            <a:pPr>
              <a:lnSpc>
                <a:spcPct val="107000"/>
              </a:lnSpc>
              <a:spcAft>
                <a:spcPts val="800"/>
              </a:spcAft>
              <a:buFont typeface="Wingdings" panose="05000000000000000000" pitchFamily="2" charset="2"/>
              <a:buChar char="Ø"/>
            </a:pPr>
            <a:r>
              <a:rPr lang="es-AR" sz="2000" b="1" dirty="0">
                <a:solidFill>
                  <a:schemeClr val="tx1">
                    <a:lumMod val="50000"/>
                    <a:lumOff val="50000"/>
                  </a:schemeClr>
                </a:solidFill>
              </a:rPr>
              <a:t>Régimen casas particulares:</a:t>
            </a:r>
          </a:p>
          <a:p>
            <a:pPr>
              <a:lnSpc>
                <a:spcPct val="107000"/>
              </a:lnSpc>
              <a:spcAft>
                <a:spcPts val="800"/>
              </a:spcAft>
            </a:pPr>
            <a:r>
              <a:rPr lang="es-AR" sz="2000" dirty="0">
                <a:solidFill>
                  <a:schemeClr val="tx1">
                    <a:lumMod val="50000"/>
                    <a:lumOff val="50000"/>
                  </a:schemeClr>
                </a:solidFill>
              </a:rPr>
              <a:t>Nota solicitando la baja (indicar motivos y firmar)</a:t>
            </a:r>
          </a:p>
          <a:p>
            <a:pPr>
              <a:lnSpc>
                <a:spcPct val="107000"/>
              </a:lnSpc>
              <a:spcAft>
                <a:spcPts val="800"/>
              </a:spcAft>
            </a:pPr>
            <a:r>
              <a:rPr lang="es-AR" sz="2000" dirty="0">
                <a:solidFill>
                  <a:schemeClr val="tx1">
                    <a:lumMod val="50000"/>
                    <a:lumOff val="50000"/>
                  </a:schemeClr>
                </a:solidFill>
              </a:rPr>
              <a:t>Baja del empleado/a</a:t>
            </a:r>
          </a:p>
          <a:p>
            <a:pPr>
              <a:lnSpc>
                <a:spcPct val="107000"/>
              </a:lnSpc>
              <a:spcAft>
                <a:spcPts val="800"/>
              </a:spcAft>
            </a:pPr>
            <a:r>
              <a:rPr lang="es-AR" sz="2000" dirty="0">
                <a:solidFill>
                  <a:schemeClr val="tx1">
                    <a:lumMod val="50000"/>
                    <a:lumOff val="50000"/>
                  </a:schemeClr>
                </a:solidFill>
              </a:rPr>
              <a:t>Estado de cuenta en cero</a:t>
            </a:r>
          </a:p>
          <a:p>
            <a:endParaRPr lang="es-AR" dirty="0"/>
          </a:p>
        </p:txBody>
      </p:sp>
    </p:spTree>
    <p:extLst>
      <p:ext uri="{BB962C8B-B14F-4D97-AF65-F5344CB8AC3E}">
        <p14:creationId xmlns:p14="http://schemas.microsoft.com/office/powerpoint/2010/main" val="2263969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id="{2F779A75-2482-4A65-8CB3-7B8D63B38577}"/>
              </a:ext>
            </a:extLst>
          </p:cNvPr>
          <p:cNvPicPr>
            <a:picLocks noChangeAspect="1"/>
          </p:cNvPicPr>
          <p:nvPr/>
        </p:nvPicPr>
        <p:blipFill>
          <a:blip r:embed="rId2"/>
          <a:stretch>
            <a:fillRect/>
          </a:stretch>
        </p:blipFill>
        <p:spPr>
          <a:xfrm>
            <a:off x="0" y="0"/>
            <a:ext cx="12191999" cy="6857999"/>
          </a:xfrm>
          <a:prstGeom prst="rect">
            <a:avLst/>
          </a:prstGeom>
        </p:spPr>
      </p:pic>
    </p:spTree>
    <p:extLst>
      <p:ext uri="{BB962C8B-B14F-4D97-AF65-F5344CB8AC3E}">
        <p14:creationId xmlns:p14="http://schemas.microsoft.com/office/powerpoint/2010/main" val="1919437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77AC33-A891-4C5B-93D0-DA28C4E3AAF3}"/>
              </a:ext>
            </a:extLst>
          </p:cNvPr>
          <p:cNvSpPr>
            <a:spLocks noGrp="1"/>
          </p:cNvSpPr>
          <p:nvPr>
            <p:ph type="title"/>
          </p:nvPr>
        </p:nvSpPr>
        <p:spPr>
          <a:xfrm>
            <a:off x="335360" y="1124744"/>
            <a:ext cx="6840760" cy="1143000"/>
          </a:xfrm>
        </p:spPr>
        <p:txBody>
          <a:bodyPr>
            <a:normAutofit fontScale="90000"/>
          </a:bodyPr>
          <a:lstStyle/>
          <a:p>
            <a:pPr algn="l"/>
            <a:r>
              <a:rPr lang="es-AR" sz="4000" u="sng" dirty="0">
                <a:solidFill>
                  <a:schemeClr val="tx1">
                    <a:lumMod val="50000"/>
                    <a:lumOff val="50000"/>
                  </a:schemeClr>
                </a:solidFill>
              </a:rPr>
              <a:t>¿Cómo saber la deuda actual de ART?</a:t>
            </a:r>
            <a:endParaRPr lang="es-419" sz="4000" dirty="0">
              <a:solidFill>
                <a:schemeClr val="tx1">
                  <a:lumMod val="50000"/>
                  <a:lumOff val="50000"/>
                </a:schemeClr>
              </a:solidFill>
            </a:endParaRPr>
          </a:p>
        </p:txBody>
      </p:sp>
      <p:sp>
        <p:nvSpPr>
          <p:cNvPr id="3" name="Marcador de contenido 2">
            <a:extLst>
              <a:ext uri="{FF2B5EF4-FFF2-40B4-BE49-F238E27FC236}">
                <a16:creationId xmlns:a16="http://schemas.microsoft.com/office/drawing/2014/main" id="{3D2F147F-0849-4405-BA15-7364D2D36BF7}"/>
              </a:ext>
            </a:extLst>
          </p:cNvPr>
          <p:cNvSpPr>
            <a:spLocks noGrp="1"/>
          </p:cNvSpPr>
          <p:nvPr>
            <p:ph idx="1"/>
          </p:nvPr>
        </p:nvSpPr>
        <p:spPr>
          <a:xfrm>
            <a:off x="609600" y="2700271"/>
            <a:ext cx="10972800" cy="3635955"/>
          </a:xfrm>
        </p:spPr>
        <p:txBody>
          <a:bodyPr>
            <a:normAutofit fontScale="92500" lnSpcReduction="20000"/>
          </a:bodyPr>
          <a:lstStyle/>
          <a:p>
            <a:pPr marL="0" indent="0">
              <a:buNone/>
            </a:pPr>
            <a:r>
              <a:rPr lang="es-AR" sz="2000" dirty="0">
                <a:solidFill>
                  <a:schemeClr val="tx1">
                    <a:lumMod val="50000"/>
                    <a:lumOff val="50000"/>
                  </a:schemeClr>
                </a:solidFill>
              </a:rPr>
              <a:t>Puede consultarse mediante el acceso web de la compañía donde tiene cobertura o bien, a nosotros mediante la </a:t>
            </a:r>
            <a:r>
              <a:rPr lang="es-AR" sz="2000" dirty="0" err="1">
                <a:solidFill>
                  <a:schemeClr val="tx1">
                    <a:lumMod val="50000"/>
                    <a:lumOff val="50000"/>
                  </a:schemeClr>
                </a:solidFill>
              </a:rPr>
              <a:t>ticketera</a:t>
            </a:r>
            <a:r>
              <a:rPr lang="es-AR" sz="2000" dirty="0">
                <a:solidFill>
                  <a:schemeClr val="tx1">
                    <a:lumMod val="50000"/>
                    <a:lumOff val="50000"/>
                  </a:schemeClr>
                </a:solidFill>
              </a:rPr>
              <a:t> o mail.</a:t>
            </a:r>
          </a:p>
          <a:p>
            <a:pPr marL="0" indent="0">
              <a:buNone/>
            </a:pPr>
            <a:r>
              <a:rPr lang="es-AR" sz="2000" u="sng" dirty="0">
                <a:solidFill>
                  <a:schemeClr val="tx1">
                    <a:lumMod val="50000"/>
                    <a:lumOff val="50000"/>
                  </a:schemeClr>
                </a:solidFill>
              </a:rPr>
              <a:t>Si se chequea desde el sistema de cuentas tributarias, puede no coincidir con la deuda que reclama la ART, ya que hay movimientos que generan esta inconsistencia, por ejemplo cuando se hacen pagos a un solo período o se pagó de mas en un mes dejando saldo a favor, entre otros</a:t>
            </a:r>
            <a:r>
              <a:rPr lang="es-AR" sz="2000" dirty="0">
                <a:solidFill>
                  <a:schemeClr val="tx1">
                    <a:lumMod val="50000"/>
                    <a:lumOff val="50000"/>
                  </a:schemeClr>
                </a:solidFill>
              </a:rPr>
              <a:t>.</a:t>
            </a:r>
          </a:p>
          <a:p>
            <a:pPr marL="0" indent="0">
              <a:buNone/>
            </a:pPr>
            <a:r>
              <a:rPr lang="es-AR" sz="2000" dirty="0">
                <a:solidFill>
                  <a:schemeClr val="tx1">
                    <a:lumMod val="50000"/>
                    <a:lumOff val="50000"/>
                  </a:schemeClr>
                </a:solidFill>
              </a:rPr>
              <a:t>El estado de cuenta mostrará saldo capital, saldo de intereses y saldo total, que es la suma de los anteriores. También se detalla el período de DDJJ y el período de cobertura. El de DDJJ (fiscal) es el que se ingresa en el momento de pago (VEP).</a:t>
            </a:r>
          </a:p>
          <a:p>
            <a:pPr marL="0" indent="0">
              <a:buNone/>
            </a:pPr>
            <a:r>
              <a:rPr lang="es-AR" sz="2000" dirty="0">
                <a:solidFill>
                  <a:schemeClr val="tx1">
                    <a:lumMod val="50000"/>
                    <a:lumOff val="50000"/>
                  </a:schemeClr>
                </a:solidFill>
              </a:rPr>
              <a:t>En caso que se verifiquen diferencias en el saldo deudor, normalmente corresponden a conceptos no remunerativos. </a:t>
            </a:r>
          </a:p>
          <a:p>
            <a:pPr marL="0" indent="0">
              <a:buNone/>
            </a:pPr>
            <a:r>
              <a:rPr lang="es-AR" sz="2000" dirty="0">
                <a:solidFill>
                  <a:schemeClr val="tx1">
                    <a:lumMod val="50000"/>
                    <a:lumOff val="50000"/>
                  </a:schemeClr>
                </a:solidFill>
              </a:rPr>
              <a:t>Otro motivo de diferencia es porque la DDJJ no se presentó o no fue informada por AFIP, para lo cual se presenta F. 931 con ticket de presentación para ajustar.</a:t>
            </a:r>
          </a:p>
          <a:p>
            <a:pPr marL="0" indent="0">
              <a:buNone/>
            </a:pPr>
            <a:r>
              <a:rPr lang="es-AR" sz="2000" dirty="0">
                <a:solidFill>
                  <a:schemeClr val="tx1">
                    <a:lumMod val="50000"/>
                    <a:lumOff val="50000"/>
                  </a:schemeClr>
                </a:solidFill>
              </a:rPr>
              <a:t>Y también pueden presentarse diferencias por alícuota mal aplicada.</a:t>
            </a:r>
            <a:endParaRPr lang="es-419" sz="2000" dirty="0">
              <a:solidFill>
                <a:schemeClr val="tx1">
                  <a:lumMod val="50000"/>
                  <a:lumOff val="50000"/>
                </a:schemeClr>
              </a:solidFill>
            </a:endParaRPr>
          </a:p>
          <a:p>
            <a:pPr marL="0" indent="0">
              <a:buNone/>
            </a:pPr>
            <a:endParaRPr lang="es-419" dirty="0"/>
          </a:p>
        </p:txBody>
      </p:sp>
    </p:spTree>
    <p:extLst>
      <p:ext uri="{BB962C8B-B14F-4D97-AF65-F5344CB8AC3E}">
        <p14:creationId xmlns:p14="http://schemas.microsoft.com/office/powerpoint/2010/main" val="1369834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B7A9B27-A44A-4CE8-968F-D2AFBFDB5479}"/>
              </a:ext>
            </a:extLst>
          </p:cNvPr>
          <p:cNvSpPr>
            <a:spLocks noGrp="1"/>
          </p:cNvSpPr>
          <p:nvPr>
            <p:ph type="title"/>
          </p:nvPr>
        </p:nvSpPr>
        <p:spPr>
          <a:xfrm>
            <a:off x="590669" y="478698"/>
            <a:ext cx="10972800" cy="1143000"/>
          </a:xfrm>
        </p:spPr>
        <p:txBody>
          <a:bodyPr>
            <a:normAutofit/>
          </a:bodyPr>
          <a:lstStyle/>
          <a:p>
            <a:pPr algn="l"/>
            <a:r>
              <a:rPr lang="es-MX" sz="4000" u="sng" dirty="0">
                <a:solidFill>
                  <a:schemeClr val="tx1">
                    <a:lumMod val="50000"/>
                    <a:lumOff val="50000"/>
                  </a:schemeClr>
                </a:solidFill>
              </a:rPr>
              <a:t>Conceptos</a:t>
            </a:r>
            <a:r>
              <a:rPr lang="es-MX" sz="4000" u="sng" dirty="0">
                <a:solidFill>
                  <a:schemeClr val="bg1">
                    <a:lumMod val="65000"/>
                  </a:schemeClr>
                </a:solidFill>
              </a:rPr>
              <a:t> </a:t>
            </a:r>
            <a:r>
              <a:rPr lang="es-MX" sz="4000" u="sng" dirty="0">
                <a:solidFill>
                  <a:schemeClr val="tx1">
                    <a:lumMod val="50000"/>
                    <a:lumOff val="50000"/>
                  </a:schemeClr>
                </a:solidFill>
              </a:rPr>
              <a:t>no</a:t>
            </a:r>
            <a:r>
              <a:rPr lang="es-MX" sz="4000" u="sng" dirty="0">
                <a:solidFill>
                  <a:schemeClr val="bg1">
                    <a:lumMod val="65000"/>
                  </a:schemeClr>
                </a:solidFill>
              </a:rPr>
              <a:t> </a:t>
            </a:r>
            <a:r>
              <a:rPr lang="es-MX" sz="4000" u="sng" dirty="0">
                <a:solidFill>
                  <a:schemeClr val="tx1">
                    <a:lumMod val="50000"/>
                    <a:lumOff val="50000"/>
                  </a:schemeClr>
                </a:solidFill>
              </a:rPr>
              <a:t>remunerativos</a:t>
            </a:r>
            <a:endParaRPr lang="es-AR" sz="4000" u="sng" dirty="0">
              <a:solidFill>
                <a:schemeClr val="tx1">
                  <a:lumMod val="50000"/>
                  <a:lumOff val="50000"/>
                </a:schemeClr>
              </a:solidFill>
            </a:endParaRPr>
          </a:p>
        </p:txBody>
      </p:sp>
      <p:sp>
        <p:nvSpPr>
          <p:cNvPr id="3" name="Marcador de contenido 2">
            <a:extLst>
              <a:ext uri="{FF2B5EF4-FFF2-40B4-BE49-F238E27FC236}">
                <a16:creationId xmlns:a16="http://schemas.microsoft.com/office/drawing/2014/main" id="{1F3E3541-88EE-435D-B8EE-5ADCA2BAAD66}"/>
              </a:ext>
            </a:extLst>
          </p:cNvPr>
          <p:cNvSpPr>
            <a:spLocks noGrp="1"/>
          </p:cNvSpPr>
          <p:nvPr>
            <p:ph idx="1"/>
          </p:nvPr>
        </p:nvSpPr>
        <p:spPr>
          <a:xfrm>
            <a:off x="579374" y="1605536"/>
            <a:ext cx="10972800" cy="4525963"/>
          </a:xfrm>
        </p:spPr>
        <p:txBody>
          <a:bodyPr>
            <a:normAutofit/>
          </a:bodyPr>
          <a:lstStyle/>
          <a:p>
            <a:pPr marL="0" lvl="0" indent="0">
              <a:lnSpc>
                <a:spcPct val="107000"/>
              </a:lnSpc>
              <a:spcAft>
                <a:spcPts val="800"/>
              </a:spcAft>
              <a:buSzPts val="1000"/>
              <a:buNone/>
              <a:tabLst>
                <a:tab pos="457200" algn="l"/>
              </a:tabLst>
            </a:pPr>
            <a:r>
              <a:rPr lang="es-MX" sz="1800" dirty="0">
                <a:solidFill>
                  <a:schemeClr val="tx1">
                    <a:lumMod val="50000"/>
                    <a:lumOff val="50000"/>
                  </a:schemeClr>
                </a:solidFill>
              </a:rPr>
              <a:t>Hay un listado de conceptos no remunerativos que están exceptuados del pago de ART. </a:t>
            </a:r>
          </a:p>
          <a:p>
            <a:pPr marL="0" lvl="0" indent="0">
              <a:lnSpc>
                <a:spcPct val="107000"/>
              </a:lnSpc>
              <a:spcAft>
                <a:spcPts val="800"/>
              </a:spcAft>
              <a:buSzPts val="1000"/>
              <a:buNone/>
              <a:tabLst>
                <a:tab pos="457200" algn="l"/>
              </a:tabLst>
            </a:pPr>
            <a:r>
              <a:rPr lang="es-MX" sz="1800" dirty="0">
                <a:solidFill>
                  <a:schemeClr val="tx1">
                    <a:lumMod val="50000"/>
                    <a:lumOff val="50000"/>
                  </a:schemeClr>
                </a:solidFill>
              </a:rPr>
              <a:t>Dependiendo de la compañía, en algunas se ajustan automáticamente y en otras, deben enviar la RG 3279 (detalle y acuse).</a:t>
            </a:r>
          </a:p>
          <a:p>
            <a:pPr lvl="0">
              <a:lnSpc>
                <a:spcPct val="107000"/>
              </a:lnSpc>
              <a:spcAft>
                <a:spcPts val="800"/>
              </a:spcAft>
              <a:buSzPts val="1000"/>
              <a:buFont typeface="Wingdings" panose="05000000000000000000" pitchFamily="2" charset="2"/>
              <a:buChar char="q"/>
              <a:tabLst>
                <a:tab pos="457200" algn="l"/>
              </a:tabLst>
            </a:pPr>
            <a:r>
              <a:rPr lang="es-AR" sz="1800" dirty="0">
                <a:solidFill>
                  <a:schemeClr val="tx1">
                    <a:lumMod val="50000"/>
                    <a:lumOff val="50000"/>
                  </a:schemeClr>
                </a:solidFill>
              </a:rPr>
              <a:t>Ley 24.241 (Sistema Integrado de Jubilaciones y Pensiones) – Articulo 7º:  Asignaciones familiares,-  Indemnizaciones derivadas de la extinción del contrato de trabajo, por vacaciones no gozadas y por incapacidad permanente provocada por accidente del trabajo o enfermedad profesional, Prestaciones económicas por desempleo, Asignaciones pagadas en concepto de becas, Sumas que se abonen en concepto de gratificaciones vinculadas con el cese de la relación laboral en el importe que exceda el promedio anual de las percibidas anteriormente en forma habitual y regular.</a:t>
            </a:r>
          </a:p>
          <a:p>
            <a:pPr lvl="0">
              <a:lnSpc>
                <a:spcPct val="107000"/>
              </a:lnSpc>
              <a:spcAft>
                <a:spcPts val="800"/>
              </a:spcAft>
              <a:buSzPts val="1000"/>
              <a:buFont typeface="Wingdings" panose="05000000000000000000" pitchFamily="2" charset="2"/>
              <a:buChar char="q"/>
              <a:tabLst>
                <a:tab pos="457200" algn="l"/>
              </a:tabLst>
            </a:pPr>
            <a:r>
              <a:rPr lang="es-AR" sz="1800" dirty="0">
                <a:solidFill>
                  <a:schemeClr val="tx1">
                    <a:lumMod val="50000"/>
                    <a:lumOff val="50000"/>
                  </a:schemeClr>
                </a:solidFill>
              </a:rPr>
              <a:t>Ley 22.250  Art 17 º  (Régimen Laboral de Obreros de la Construcción) </a:t>
            </a:r>
          </a:p>
          <a:p>
            <a:pPr lvl="0">
              <a:lnSpc>
                <a:spcPct val="107000"/>
              </a:lnSpc>
              <a:spcAft>
                <a:spcPts val="800"/>
              </a:spcAft>
              <a:buSzPts val="1000"/>
              <a:buFont typeface="Wingdings" panose="05000000000000000000" pitchFamily="2" charset="2"/>
              <a:buChar char="q"/>
              <a:tabLst>
                <a:tab pos="457200" algn="l"/>
              </a:tabLst>
            </a:pPr>
            <a:r>
              <a:rPr lang="es-AR" sz="1800" dirty="0">
                <a:solidFill>
                  <a:schemeClr val="tx1">
                    <a:lumMod val="50000"/>
                    <a:lumOff val="50000"/>
                  </a:schemeClr>
                </a:solidFill>
              </a:rPr>
              <a:t>Convenio Colectivo de trabajo </a:t>
            </a:r>
            <a:r>
              <a:rPr lang="es-AR" sz="1800" dirty="0" err="1">
                <a:solidFill>
                  <a:schemeClr val="tx1">
                    <a:lumMod val="50000"/>
                    <a:lumOff val="50000"/>
                  </a:schemeClr>
                </a:solidFill>
              </a:rPr>
              <a:t>Nº</a:t>
            </a:r>
            <a:r>
              <a:rPr lang="es-AR" sz="1800" dirty="0">
                <a:solidFill>
                  <a:schemeClr val="tx1">
                    <a:lumMod val="50000"/>
                    <a:lumOff val="50000"/>
                  </a:schemeClr>
                </a:solidFill>
              </a:rPr>
              <a:t> 40/1989 (Régimen de viáticos) </a:t>
            </a:r>
          </a:p>
          <a:p>
            <a:pPr lvl="0">
              <a:lnSpc>
                <a:spcPct val="107000"/>
              </a:lnSpc>
              <a:spcAft>
                <a:spcPts val="800"/>
              </a:spcAft>
              <a:buSzPts val="1000"/>
              <a:buFont typeface="Wingdings" panose="05000000000000000000" pitchFamily="2" charset="2"/>
              <a:buChar char="q"/>
              <a:tabLst>
                <a:tab pos="457200" algn="l"/>
              </a:tabLst>
            </a:pPr>
            <a:r>
              <a:rPr lang="es-AR" sz="1800" dirty="0">
                <a:solidFill>
                  <a:schemeClr val="tx1">
                    <a:lumMod val="50000"/>
                    <a:lumOff val="50000"/>
                  </a:schemeClr>
                </a:solidFill>
              </a:rPr>
              <a:t>Convenio 507/07 (personal de Seguridad) a partir del PF 2016/05.</a:t>
            </a:r>
          </a:p>
          <a:p>
            <a:pPr marL="0" indent="0">
              <a:buNone/>
            </a:pPr>
            <a:endParaRPr lang="es-AR" dirty="0"/>
          </a:p>
        </p:txBody>
      </p:sp>
    </p:spTree>
    <p:extLst>
      <p:ext uri="{BB962C8B-B14F-4D97-AF65-F5344CB8AC3E}">
        <p14:creationId xmlns:p14="http://schemas.microsoft.com/office/powerpoint/2010/main" val="1278814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321A81-712B-40F3-A9DD-D2595B0ED717}"/>
              </a:ext>
            </a:extLst>
          </p:cNvPr>
          <p:cNvSpPr>
            <a:spLocks noGrp="1"/>
          </p:cNvSpPr>
          <p:nvPr>
            <p:ph type="title"/>
          </p:nvPr>
        </p:nvSpPr>
        <p:spPr>
          <a:xfrm>
            <a:off x="344476" y="548680"/>
            <a:ext cx="5751524" cy="1730286"/>
          </a:xfrm>
        </p:spPr>
        <p:txBody>
          <a:bodyPr>
            <a:normAutofit fontScale="90000"/>
          </a:bodyPr>
          <a:lstStyle/>
          <a:p>
            <a:pPr algn="l"/>
            <a:r>
              <a:rPr lang="es-AR" sz="4000" u="sng" dirty="0">
                <a:solidFill>
                  <a:schemeClr val="tx1">
                    <a:lumMod val="50000"/>
                    <a:lumOff val="50000"/>
                  </a:schemeClr>
                </a:solidFill>
              </a:rPr>
              <a:t>Formas</a:t>
            </a:r>
            <a:r>
              <a:rPr lang="es-AR" sz="2800" dirty="0">
                <a:solidFill>
                  <a:schemeClr val="tx1">
                    <a:lumMod val="50000"/>
                    <a:lumOff val="50000"/>
                  </a:schemeClr>
                </a:solidFill>
              </a:rPr>
              <a:t> </a:t>
            </a:r>
            <a:r>
              <a:rPr lang="es-AR" sz="4000" u="sng" dirty="0">
                <a:solidFill>
                  <a:schemeClr val="tx1">
                    <a:lumMod val="50000"/>
                    <a:lumOff val="50000"/>
                  </a:schemeClr>
                </a:solidFill>
              </a:rPr>
              <a:t>de</a:t>
            </a:r>
            <a:r>
              <a:rPr lang="es-AR" sz="2800" dirty="0">
                <a:solidFill>
                  <a:schemeClr val="tx1">
                    <a:lumMod val="50000"/>
                    <a:lumOff val="50000"/>
                  </a:schemeClr>
                </a:solidFill>
              </a:rPr>
              <a:t> </a:t>
            </a:r>
            <a:r>
              <a:rPr lang="es-AR" sz="4000" u="sng" dirty="0">
                <a:solidFill>
                  <a:schemeClr val="tx1">
                    <a:lumMod val="50000"/>
                    <a:lumOff val="50000"/>
                  </a:schemeClr>
                </a:solidFill>
              </a:rPr>
              <a:t>cancelar saldos adeudados en contratos vigentes:</a:t>
            </a:r>
            <a:endParaRPr lang="es-419" sz="4000" u="sng" dirty="0">
              <a:solidFill>
                <a:schemeClr val="tx1">
                  <a:lumMod val="50000"/>
                  <a:lumOff val="50000"/>
                </a:schemeClr>
              </a:solidFill>
            </a:endParaRPr>
          </a:p>
        </p:txBody>
      </p:sp>
      <p:sp>
        <p:nvSpPr>
          <p:cNvPr id="7" name="CuadroTexto 6">
            <a:extLst>
              <a:ext uri="{FF2B5EF4-FFF2-40B4-BE49-F238E27FC236}">
                <a16:creationId xmlns:a16="http://schemas.microsoft.com/office/drawing/2014/main" id="{D61B8303-CC02-4239-A353-EAA924E95A66}"/>
              </a:ext>
            </a:extLst>
          </p:cNvPr>
          <p:cNvSpPr txBox="1"/>
          <p:nvPr/>
        </p:nvSpPr>
        <p:spPr>
          <a:xfrm>
            <a:off x="392" y="2732376"/>
            <a:ext cx="11348824" cy="1846659"/>
          </a:xfrm>
          <a:prstGeom prst="rect">
            <a:avLst/>
          </a:prstGeom>
          <a:noFill/>
        </p:spPr>
        <p:txBody>
          <a:bodyPr wrap="square" rtlCol="0">
            <a:spAutoFit/>
          </a:bodyPr>
          <a:lstStyle/>
          <a:p>
            <a:pPr marL="342900" lvl="0" indent="-342900">
              <a:buFont typeface="+mj-lt"/>
              <a:buAutoNum type="arabicPeriod"/>
            </a:pPr>
            <a:r>
              <a:rPr lang="es-419" dirty="0">
                <a:solidFill>
                  <a:schemeClr val="tx1">
                    <a:lumMod val="50000"/>
                    <a:lumOff val="50000"/>
                  </a:schemeClr>
                </a:solidFill>
              </a:rPr>
              <a:t> </a:t>
            </a:r>
            <a:r>
              <a:rPr lang="es-AR" sz="2400" dirty="0">
                <a:solidFill>
                  <a:schemeClr val="tx1">
                    <a:lumMod val="50000"/>
                    <a:lumOff val="50000"/>
                  </a:schemeClr>
                </a:solidFill>
              </a:rPr>
              <a:t>Planes de pagos: normalmente son en 3 cuotas, pudiendo extender el plazo según la situación de cada cliente. Las formas de pago depende de la compañía; puede ser cheques (físicos o electrónicos), VEP, transferencia/depósito. Según la situación, se coordina la forma de cancelar.</a:t>
            </a:r>
            <a:endParaRPr lang="es-419" sz="2400" dirty="0">
              <a:solidFill>
                <a:schemeClr val="tx1">
                  <a:lumMod val="50000"/>
                  <a:lumOff val="50000"/>
                </a:schemeClr>
              </a:solidFill>
            </a:endParaRPr>
          </a:p>
          <a:p>
            <a:pPr marL="342900" indent="-342900">
              <a:buFont typeface="+mj-lt"/>
              <a:buAutoNum type="arabicPeriod"/>
            </a:pPr>
            <a:endParaRPr lang="es-419" dirty="0">
              <a:solidFill>
                <a:schemeClr val="tx1">
                  <a:lumMod val="50000"/>
                  <a:lumOff val="50000"/>
                </a:schemeClr>
              </a:solidFill>
            </a:endParaRPr>
          </a:p>
        </p:txBody>
      </p:sp>
      <p:sp>
        <p:nvSpPr>
          <p:cNvPr id="8" name="CuadroTexto 7">
            <a:extLst>
              <a:ext uri="{FF2B5EF4-FFF2-40B4-BE49-F238E27FC236}">
                <a16:creationId xmlns:a16="http://schemas.microsoft.com/office/drawing/2014/main" id="{95E5E901-90A7-48A1-8CC4-D94216EE96B6}"/>
              </a:ext>
            </a:extLst>
          </p:cNvPr>
          <p:cNvSpPr txBox="1"/>
          <p:nvPr/>
        </p:nvSpPr>
        <p:spPr>
          <a:xfrm>
            <a:off x="0" y="4505479"/>
            <a:ext cx="11204808" cy="1846659"/>
          </a:xfrm>
          <a:prstGeom prst="rect">
            <a:avLst/>
          </a:prstGeom>
          <a:noFill/>
        </p:spPr>
        <p:txBody>
          <a:bodyPr wrap="square" rtlCol="0">
            <a:spAutoFit/>
          </a:bodyPr>
          <a:lstStyle/>
          <a:p>
            <a:pPr marL="342900" indent="-342900">
              <a:buFont typeface="+mj-lt"/>
              <a:buAutoNum type="arabicPeriod" startAt="2"/>
            </a:pPr>
            <a:r>
              <a:rPr lang="es-AR" sz="2400" dirty="0">
                <a:solidFill>
                  <a:schemeClr val="tx1">
                    <a:lumMod val="50000"/>
                    <a:lumOff val="50000"/>
                  </a:schemeClr>
                </a:solidFill>
              </a:rPr>
              <a:t>Pagos parciales: se cancelan por VEP imputando a cada período con deuda, a fin de que coincida con el reporte de AFIP, confeccionando un VEP para capital y otro para intereses. El importe es el que el cliente pueda ir cancelando con la finalidad de que mes a mes ingresen créditos a fin de no poner en riesgo el contrato.</a:t>
            </a:r>
            <a:endParaRPr lang="es-419" sz="2400" dirty="0">
              <a:solidFill>
                <a:schemeClr val="tx1">
                  <a:lumMod val="50000"/>
                  <a:lumOff val="50000"/>
                </a:schemeClr>
              </a:solidFill>
            </a:endParaRPr>
          </a:p>
          <a:p>
            <a:endParaRPr lang="es-419" dirty="0"/>
          </a:p>
        </p:txBody>
      </p:sp>
    </p:spTree>
    <p:extLst>
      <p:ext uri="{BB962C8B-B14F-4D97-AF65-F5344CB8AC3E}">
        <p14:creationId xmlns:p14="http://schemas.microsoft.com/office/powerpoint/2010/main" val="3368629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321A81-712B-40F3-A9DD-D2595B0ED717}"/>
              </a:ext>
            </a:extLst>
          </p:cNvPr>
          <p:cNvSpPr>
            <a:spLocks noGrp="1"/>
          </p:cNvSpPr>
          <p:nvPr>
            <p:ph type="title"/>
          </p:nvPr>
        </p:nvSpPr>
        <p:spPr>
          <a:xfrm>
            <a:off x="344476" y="591071"/>
            <a:ext cx="5751524" cy="1604665"/>
          </a:xfrm>
        </p:spPr>
        <p:txBody>
          <a:bodyPr>
            <a:noAutofit/>
          </a:bodyPr>
          <a:lstStyle/>
          <a:p>
            <a:pPr algn="l"/>
            <a:r>
              <a:rPr lang="es-AR" sz="3600" u="sng" dirty="0">
                <a:solidFill>
                  <a:schemeClr val="tx1">
                    <a:lumMod val="50000"/>
                    <a:lumOff val="50000"/>
                  </a:schemeClr>
                </a:solidFill>
              </a:rPr>
              <a:t>Formas de cancelar saldos adeudados en contratos rescindidos:</a:t>
            </a:r>
            <a:endParaRPr lang="es-419" sz="3600" u="sng" dirty="0">
              <a:solidFill>
                <a:schemeClr val="tx1">
                  <a:lumMod val="50000"/>
                  <a:lumOff val="50000"/>
                </a:schemeClr>
              </a:solidFill>
            </a:endParaRPr>
          </a:p>
        </p:txBody>
      </p:sp>
      <p:sp>
        <p:nvSpPr>
          <p:cNvPr id="7" name="CuadroTexto 6">
            <a:extLst>
              <a:ext uri="{FF2B5EF4-FFF2-40B4-BE49-F238E27FC236}">
                <a16:creationId xmlns:a16="http://schemas.microsoft.com/office/drawing/2014/main" id="{D61B8303-CC02-4239-A353-EAA924E95A66}"/>
              </a:ext>
            </a:extLst>
          </p:cNvPr>
          <p:cNvSpPr txBox="1"/>
          <p:nvPr/>
        </p:nvSpPr>
        <p:spPr>
          <a:xfrm>
            <a:off x="3760" y="2413337"/>
            <a:ext cx="11204808" cy="2954655"/>
          </a:xfrm>
          <a:prstGeom prst="rect">
            <a:avLst/>
          </a:prstGeom>
          <a:noFill/>
        </p:spPr>
        <p:txBody>
          <a:bodyPr wrap="square" rtlCol="0">
            <a:spAutoFit/>
          </a:bodyPr>
          <a:lstStyle/>
          <a:p>
            <a:pPr marL="342900" indent="-342900">
              <a:buFont typeface="+mj-lt"/>
              <a:buAutoNum type="arabicPeriod"/>
            </a:pPr>
            <a:r>
              <a:rPr lang="es-AR" sz="2400" dirty="0">
                <a:solidFill>
                  <a:schemeClr val="tx1">
                    <a:lumMod val="50000"/>
                    <a:lumOff val="50000"/>
                  </a:schemeClr>
                </a:solidFill>
              </a:rPr>
              <a:t>Planes de pagos: normalmente son en 3 cuotas, pudiendo extender el plazo según la situación de cada cliente. Las formas de pago depende de la compañía; puede ser cheques (físicos o electrónicos), VEP, transferencia/depósito. Según la situación, se coordina la forma de cancelar.</a:t>
            </a:r>
          </a:p>
          <a:p>
            <a:pPr marL="342900" indent="-342900">
              <a:buFont typeface="+mj-lt"/>
              <a:buAutoNum type="arabicPeriod"/>
            </a:pPr>
            <a:endParaRPr lang="es-AR" sz="2400" dirty="0">
              <a:solidFill>
                <a:schemeClr val="tx1">
                  <a:lumMod val="50000"/>
                  <a:lumOff val="50000"/>
                </a:schemeClr>
              </a:solidFill>
            </a:endParaRPr>
          </a:p>
          <a:p>
            <a:pPr marL="342900" indent="-342900">
              <a:buFont typeface="Wingdings" panose="05000000000000000000" pitchFamily="2" charset="2"/>
              <a:buChar char="Ø"/>
            </a:pPr>
            <a:r>
              <a:rPr lang="es-AR" sz="2400" dirty="0">
                <a:solidFill>
                  <a:schemeClr val="tx1">
                    <a:lumMod val="50000"/>
                    <a:lumOff val="50000"/>
                  </a:schemeClr>
                </a:solidFill>
              </a:rPr>
              <a:t>El libre deuda se entrega una vez cancelado el total. Dependiendo de la compañía, se puede pedir la reafiliación abonando un porcentaje del total, denominado anticipo.</a:t>
            </a:r>
            <a:endParaRPr lang="es-419" sz="2400" dirty="0">
              <a:solidFill>
                <a:schemeClr val="tx1">
                  <a:lumMod val="50000"/>
                  <a:lumOff val="50000"/>
                </a:schemeClr>
              </a:solidFill>
            </a:endParaRPr>
          </a:p>
          <a:p>
            <a:endParaRPr lang="es-419" dirty="0">
              <a:solidFill>
                <a:schemeClr val="tx1">
                  <a:lumMod val="50000"/>
                  <a:lumOff val="50000"/>
                </a:schemeClr>
              </a:solidFill>
            </a:endParaRPr>
          </a:p>
        </p:txBody>
      </p:sp>
      <p:sp>
        <p:nvSpPr>
          <p:cNvPr id="8" name="CuadroTexto 7">
            <a:extLst>
              <a:ext uri="{FF2B5EF4-FFF2-40B4-BE49-F238E27FC236}">
                <a16:creationId xmlns:a16="http://schemas.microsoft.com/office/drawing/2014/main" id="{95E5E901-90A7-48A1-8CC4-D94216EE96B6}"/>
              </a:ext>
            </a:extLst>
          </p:cNvPr>
          <p:cNvSpPr txBox="1"/>
          <p:nvPr/>
        </p:nvSpPr>
        <p:spPr>
          <a:xfrm>
            <a:off x="0" y="5569569"/>
            <a:ext cx="11640616" cy="1107996"/>
          </a:xfrm>
          <a:prstGeom prst="rect">
            <a:avLst/>
          </a:prstGeom>
          <a:noFill/>
        </p:spPr>
        <p:txBody>
          <a:bodyPr wrap="square" rtlCol="0">
            <a:spAutoFit/>
          </a:bodyPr>
          <a:lstStyle/>
          <a:p>
            <a:pPr marL="342900" indent="-342900">
              <a:buFont typeface="+mj-lt"/>
              <a:buAutoNum type="arabicPeriod" startAt="2"/>
            </a:pPr>
            <a:r>
              <a:rPr lang="es-AR" sz="2400" dirty="0">
                <a:solidFill>
                  <a:schemeClr val="tx1">
                    <a:lumMod val="50000"/>
                    <a:lumOff val="50000"/>
                  </a:schemeClr>
                </a:solidFill>
              </a:rPr>
              <a:t>Pagos parciales: se cancelan por VEP. El importe es el que el cliente pueda ir cancelando </a:t>
            </a:r>
            <a:r>
              <a:rPr lang="es-MX" sz="2400" dirty="0">
                <a:solidFill>
                  <a:schemeClr val="tx1">
                    <a:lumMod val="50000"/>
                    <a:lumOff val="50000"/>
                  </a:schemeClr>
                </a:solidFill>
              </a:rPr>
              <a:t>teniendo en cuenta que una vez cancele el total, se emitirá el libre deuda.</a:t>
            </a:r>
            <a:endParaRPr lang="es-419" sz="2400" dirty="0">
              <a:solidFill>
                <a:schemeClr val="tx1">
                  <a:lumMod val="50000"/>
                  <a:lumOff val="50000"/>
                </a:schemeClr>
              </a:solidFill>
            </a:endParaRPr>
          </a:p>
          <a:p>
            <a:endParaRPr lang="es-419" dirty="0"/>
          </a:p>
        </p:txBody>
      </p:sp>
    </p:spTree>
    <p:extLst>
      <p:ext uri="{BB962C8B-B14F-4D97-AF65-F5344CB8AC3E}">
        <p14:creationId xmlns:p14="http://schemas.microsoft.com/office/powerpoint/2010/main" val="35435026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F6A149-16AA-4765-B8A5-160183B5C4A6}"/>
              </a:ext>
            </a:extLst>
          </p:cNvPr>
          <p:cNvSpPr>
            <a:spLocks noGrp="1"/>
          </p:cNvSpPr>
          <p:nvPr>
            <p:ph type="title"/>
          </p:nvPr>
        </p:nvSpPr>
        <p:spPr>
          <a:xfrm>
            <a:off x="406570" y="908720"/>
            <a:ext cx="6121478" cy="1143000"/>
          </a:xfrm>
        </p:spPr>
        <p:txBody>
          <a:bodyPr>
            <a:noAutofit/>
          </a:bodyPr>
          <a:lstStyle/>
          <a:p>
            <a:pPr algn="l"/>
            <a:r>
              <a:rPr lang="es-AR" sz="3600" u="sng" dirty="0">
                <a:solidFill>
                  <a:schemeClr val="tx1">
                    <a:lumMod val="50000"/>
                    <a:lumOff val="50000"/>
                  </a:schemeClr>
                </a:solidFill>
              </a:rPr>
              <a:t>Volante Electrónico de Pago Régimen General:</a:t>
            </a:r>
            <a:endParaRPr lang="es-419" sz="3600" u="sng" dirty="0">
              <a:solidFill>
                <a:schemeClr val="tx1">
                  <a:lumMod val="50000"/>
                  <a:lumOff val="50000"/>
                </a:schemeClr>
              </a:solidFill>
            </a:endParaRPr>
          </a:p>
        </p:txBody>
      </p:sp>
      <p:sp>
        <p:nvSpPr>
          <p:cNvPr id="3" name="Marcador de contenido 2">
            <a:extLst>
              <a:ext uri="{FF2B5EF4-FFF2-40B4-BE49-F238E27FC236}">
                <a16:creationId xmlns:a16="http://schemas.microsoft.com/office/drawing/2014/main" id="{F7A42FBD-60DC-4BF6-9CF8-52A69C245397}"/>
              </a:ext>
            </a:extLst>
          </p:cNvPr>
          <p:cNvSpPr>
            <a:spLocks noGrp="1"/>
          </p:cNvSpPr>
          <p:nvPr>
            <p:ph idx="1"/>
          </p:nvPr>
        </p:nvSpPr>
        <p:spPr>
          <a:xfrm>
            <a:off x="723710" y="2348880"/>
            <a:ext cx="6121478" cy="3888432"/>
          </a:xfrm>
        </p:spPr>
        <p:txBody>
          <a:bodyPr>
            <a:normAutofit fontScale="92500" lnSpcReduction="20000"/>
          </a:bodyPr>
          <a:lstStyle/>
          <a:p>
            <a:r>
              <a:rPr lang="es-419" sz="2400" dirty="0">
                <a:solidFill>
                  <a:schemeClr val="tx1">
                    <a:lumMod val="50000"/>
                    <a:lumOff val="50000"/>
                  </a:schemeClr>
                </a:solidFill>
              </a:rPr>
              <a:t>Impuesto 312</a:t>
            </a:r>
          </a:p>
          <a:p>
            <a:pPr marL="0" indent="0">
              <a:buNone/>
            </a:pPr>
            <a:r>
              <a:rPr lang="es-419" sz="2400" dirty="0">
                <a:solidFill>
                  <a:schemeClr val="tx1">
                    <a:lumMod val="50000"/>
                    <a:lumOff val="50000"/>
                  </a:schemeClr>
                </a:solidFill>
              </a:rPr>
              <a:t>                      *concepto 019</a:t>
            </a:r>
          </a:p>
          <a:p>
            <a:pPr marL="0" indent="0">
              <a:buNone/>
            </a:pPr>
            <a:r>
              <a:rPr lang="es-419" sz="2400" dirty="0">
                <a:solidFill>
                  <a:schemeClr val="tx1">
                    <a:lumMod val="50000"/>
                    <a:lumOff val="50000"/>
                  </a:schemeClr>
                </a:solidFill>
              </a:rPr>
              <a:t>                      *subconcepto - 019 (capital)</a:t>
            </a:r>
          </a:p>
          <a:p>
            <a:pPr marL="0" indent="0">
              <a:buNone/>
            </a:pPr>
            <a:r>
              <a:rPr lang="es-419" sz="2400" dirty="0">
                <a:solidFill>
                  <a:schemeClr val="tx1">
                    <a:lumMod val="50000"/>
                    <a:lumOff val="50000"/>
                  </a:schemeClr>
                </a:solidFill>
              </a:rPr>
              <a:t>                                                 - 051 (intereses)</a:t>
            </a:r>
          </a:p>
          <a:p>
            <a:pPr marL="0" indent="0">
              <a:buNone/>
            </a:pPr>
            <a:endParaRPr lang="es-AR" sz="2400" dirty="0">
              <a:solidFill>
                <a:schemeClr val="tx1">
                  <a:lumMod val="50000"/>
                  <a:lumOff val="50000"/>
                </a:schemeClr>
              </a:solidFill>
            </a:endParaRPr>
          </a:p>
          <a:p>
            <a:pPr marL="0" indent="0">
              <a:buNone/>
            </a:pPr>
            <a:r>
              <a:rPr lang="es-AR" sz="2400" dirty="0">
                <a:solidFill>
                  <a:schemeClr val="tx1">
                    <a:lumMod val="50000"/>
                    <a:lumOff val="50000"/>
                  </a:schemeClr>
                </a:solidFill>
              </a:rPr>
              <a:t>Dependiendo de la compañía, se puede imputar toda la deuda a un solo período, sabiendo que va a presentar inconsistencias con la información que se vea en el sistema de cuentas tributarias. El período a ingresar se corresponde al del F.931.</a:t>
            </a:r>
            <a:endParaRPr lang="es-419" sz="2400" dirty="0">
              <a:solidFill>
                <a:schemeClr val="tx1">
                  <a:lumMod val="50000"/>
                  <a:lumOff val="50000"/>
                </a:schemeClr>
              </a:solidFill>
            </a:endParaRPr>
          </a:p>
          <a:p>
            <a:pPr marL="0" indent="0">
              <a:buNone/>
            </a:pPr>
            <a:r>
              <a:rPr lang="es-AR" sz="2400" dirty="0">
                <a:solidFill>
                  <a:schemeClr val="tx1">
                    <a:lumMod val="50000"/>
                    <a:lumOff val="50000"/>
                  </a:schemeClr>
                </a:solidFill>
              </a:rPr>
              <a:t>El comprobante que se presenta a la compañía es el individual, según detallo en </a:t>
            </a:r>
            <a:r>
              <a:rPr lang="es-AR" sz="2400" dirty="0" err="1">
                <a:solidFill>
                  <a:schemeClr val="tx1">
                    <a:lumMod val="50000"/>
                    <a:lumOff val="50000"/>
                  </a:schemeClr>
                </a:solidFill>
              </a:rPr>
              <a:t>print</a:t>
            </a:r>
            <a:r>
              <a:rPr lang="es-AR" sz="2400" dirty="0">
                <a:solidFill>
                  <a:schemeClr val="tx1">
                    <a:lumMod val="50000"/>
                    <a:lumOff val="50000"/>
                  </a:schemeClr>
                </a:solidFill>
              </a:rPr>
              <a:t>.</a:t>
            </a:r>
            <a:endParaRPr lang="es-419" sz="2400" dirty="0">
              <a:solidFill>
                <a:schemeClr val="tx1">
                  <a:lumMod val="50000"/>
                  <a:lumOff val="50000"/>
                </a:schemeClr>
              </a:solidFill>
            </a:endParaRPr>
          </a:p>
          <a:p>
            <a:pPr marL="0" indent="0">
              <a:buNone/>
            </a:pPr>
            <a:endParaRPr lang="es-419" sz="2400" dirty="0">
              <a:solidFill>
                <a:schemeClr val="tx1">
                  <a:lumMod val="50000"/>
                  <a:lumOff val="50000"/>
                </a:schemeClr>
              </a:solidFill>
            </a:endParaRPr>
          </a:p>
        </p:txBody>
      </p:sp>
      <p:pic>
        <p:nvPicPr>
          <p:cNvPr id="4" name="Imagen 3">
            <a:extLst>
              <a:ext uri="{FF2B5EF4-FFF2-40B4-BE49-F238E27FC236}">
                <a16:creationId xmlns:a16="http://schemas.microsoft.com/office/drawing/2014/main" id="{40A2DB46-C11E-4AF7-AFBF-91200CEEF822}"/>
              </a:ext>
            </a:extLst>
          </p:cNvPr>
          <p:cNvPicPr/>
          <p:nvPr/>
        </p:nvPicPr>
        <p:blipFill>
          <a:blip r:embed="rId2"/>
          <a:stretch>
            <a:fillRect/>
          </a:stretch>
        </p:blipFill>
        <p:spPr>
          <a:xfrm>
            <a:off x="7400738" y="1700808"/>
            <a:ext cx="4032448" cy="4882553"/>
          </a:xfrm>
          <a:prstGeom prst="rect">
            <a:avLst/>
          </a:prstGeom>
          <a:solidFill>
            <a:srgbClr val="FFFFFF">
              <a:shade val="85000"/>
            </a:srgbClr>
          </a:solid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9580579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F6A149-16AA-4765-B8A5-160183B5C4A6}"/>
              </a:ext>
            </a:extLst>
          </p:cNvPr>
          <p:cNvSpPr>
            <a:spLocks noGrp="1"/>
          </p:cNvSpPr>
          <p:nvPr>
            <p:ph type="title"/>
          </p:nvPr>
        </p:nvSpPr>
        <p:spPr>
          <a:xfrm>
            <a:off x="177553" y="1052736"/>
            <a:ext cx="6121478" cy="1143000"/>
          </a:xfrm>
        </p:spPr>
        <p:txBody>
          <a:bodyPr>
            <a:noAutofit/>
          </a:bodyPr>
          <a:lstStyle/>
          <a:p>
            <a:pPr algn="l"/>
            <a:r>
              <a:rPr lang="es-AR" sz="3600" u="sng" dirty="0">
                <a:solidFill>
                  <a:schemeClr val="tx1">
                    <a:lumMod val="50000"/>
                    <a:lumOff val="50000"/>
                  </a:schemeClr>
                </a:solidFill>
              </a:rPr>
              <a:t>Volante Electrónico de Pago Casas Particulares:</a:t>
            </a:r>
            <a:endParaRPr lang="es-419" sz="3600" u="sng" dirty="0">
              <a:solidFill>
                <a:schemeClr val="tx1">
                  <a:lumMod val="50000"/>
                  <a:lumOff val="50000"/>
                </a:schemeClr>
              </a:solidFill>
            </a:endParaRPr>
          </a:p>
        </p:txBody>
      </p:sp>
      <p:sp>
        <p:nvSpPr>
          <p:cNvPr id="3" name="Marcador de contenido 2">
            <a:extLst>
              <a:ext uri="{FF2B5EF4-FFF2-40B4-BE49-F238E27FC236}">
                <a16:creationId xmlns:a16="http://schemas.microsoft.com/office/drawing/2014/main" id="{F7A42FBD-60DC-4BF6-9CF8-52A69C245397}"/>
              </a:ext>
            </a:extLst>
          </p:cNvPr>
          <p:cNvSpPr>
            <a:spLocks noGrp="1"/>
          </p:cNvSpPr>
          <p:nvPr>
            <p:ph idx="1"/>
          </p:nvPr>
        </p:nvSpPr>
        <p:spPr>
          <a:xfrm>
            <a:off x="177553" y="2708920"/>
            <a:ext cx="5342384" cy="3891882"/>
          </a:xfrm>
        </p:spPr>
        <p:txBody>
          <a:bodyPr>
            <a:normAutofit/>
          </a:bodyPr>
          <a:lstStyle/>
          <a:p>
            <a:r>
              <a:rPr lang="es-419" sz="2400" dirty="0">
                <a:solidFill>
                  <a:schemeClr val="tx1">
                    <a:lumMod val="50000"/>
                    <a:lumOff val="50000"/>
                  </a:schemeClr>
                </a:solidFill>
              </a:rPr>
              <a:t>Impuesto 786</a:t>
            </a:r>
          </a:p>
          <a:p>
            <a:pPr marL="0" indent="0">
              <a:buNone/>
            </a:pPr>
            <a:r>
              <a:rPr lang="es-419" sz="2400" dirty="0">
                <a:solidFill>
                  <a:schemeClr val="tx1">
                    <a:lumMod val="50000"/>
                    <a:lumOff val="50000"/>
                  </a:schemeClr>
                </a:solidFill>
              </a:rPr>
              <a:t>                      *concepto 932</a:t>
            </a:r>
          </a:p>
          <a:p>
            <a:pPr marL="0" indent="0">
              <a:buNone/>
            </a:pPr>
            <a:r>
              <a:rPr lang="es-419" sz="2400" dirty="0">
                <a:solidFill>
                  <a:schemeClr val="tx1">
                    <a:lumMod val="50000"/>
                    <a:lumOff val="50000"/>
                  </a:schemeClr>
                </a:solidFill>
              </a:rPr>
              <a:t>                      *subconcepto - 932</a:t>
            </a:r>
          </a:p>
          <a:p>
            <a:pPr marL="0" indent="0">
              <a:buNone/>
            </a:pPr>
            <a:r>
              <a:rPr lang="es-AR" sz="2400" dirty="0">
                <a:solidFill>
                  <a:schemeClr val="tx1">
                    <a:lumMod val="50000"/>
                    <a:lumOff val="50000"/>
                  </a:schemeClr>
                </a:solidFill>
              </a:rPr>
              <a:t>Se genera un volante de pago por empleado y por período fiscal.</a:t>
            </a:r>
            <a:endParaRPr lang="es-419" sz="2400" dirty="0">
              <a:solidFill>
                <a:schemeClr val="tx1">
                  <a:lumMod val="50000"/>
                  <a:lumOff val="50000"/>
                </a:schemeClr>
              </a:solidFill>
            </a:endParaRPr>
          </a:p>
          <a:p>
            <a:pPr marL="0" indent="0">
              <a:buNone/>
            </a:pPr>
            <a:endParaRPr lang="es-419" sz="2400" dirty="0"/>
          </a:p>
        </p:txBody>
      </p:sp>
      <p:pic>
        <p:nvPicPr>
          <p:cNvPr id="5" name="Imagen 4">
            <a:extLst>
              <a:ext uri="{FF2B5EF4-FFF2-40B4-BE49-F238E27FC236}">
                <a16:creationId xmlns:a16="http://schemas.microsoft.com/office/drawing/2014/main" id="{D5327F21-5D15-4390-A7DA-88098392B592}"/>
              </a:ext>
            </a:extLst>
          </p:cNvPr>
          <p:cNvPicPr>
            <a:picLocks noChangeAspect="1"/>
          </p:cNvPicPr>
          <p:nvPr/>
        </p:nvPicPr>
        <p:blipFill>
          <a:blip r:embed="rId2"/>
          <a:stretch>
            <a:fillRect/>
          </a:stretch>
        </p:blipFill>
        <p:spPr>
          <a:xfrm>
            <a:off x="6672064" y="1324548"/>
            <a:ext cx="4392488" cy="5479717"/>
          </a:xfrm>
          <a:prstGeom prst="rect">
            <a:avLst/>
          </a:prstGeom>
        </p:spPr>
      </p:pic>
    </p:spTree>
    <p:extLst>
      <p:ext uri="{BB962C8B-B14F-4D97-AF65-F5344CB8AC3E}">
        <p14:creationId xmlns:p14="http://schemas.microsoft.com/office/powerpoint/2010/main" val="35767277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B8162C-B58F-4B6A-9ECA-7BFD2EB222E3}"/>
              </a:ext>
            </a:extLst>
          </p:cNvPr>
          <p:cNvSpPr>
            <a:spLocks noGrp="1"/>
          </p:cNvSpPr>
          <p:nvPr>
            <p:ph type="title"/>
          </p:nvPr>
        </p:nvSpPr>
        <p:spPr>
          <a:xfrm>
            <a:off x="609600" y="274638"/>
            <a:ext cx="4046240" cy="1160552"/>
          </a:xfrm>
        </p:spPr>
        <p:txBody>
          <a:bodyPr>
            <a:normAutofit/>
          </a:bodyPr>
          <a:lstStyle/>
          <a:p>
            <a:pPr algn="l"/>
            <a:r>
              <a:rPr lang="es-AR" dirty="0">
                <a:solidFill>
                  <a:schemeClr val="tx1">
                    <a:lumMod val="50000"/>
                    <a:lumOff val="50000"/>
                  </a:schemeClr>
                </a:solidFill>
              </a:rPr>
              <a:t>	</a:t>
            </a:r>
            <a:r>
              <a:rPr lang="es-AR" sz="3600" u="sng" dirty="0">
                <a:solidFill>
                  <a:schemeClr val="tx1">
                    <a:lumMod val="50000"/>
                    <a:lumOff val="50000"/>
                  </a:schemeClr>
                </a:solidFill>
              </a:rPr>
              <a:t>Cuota Inicio</a:t>
            </a:r>
            <a:endParaRPr lang="es-419" sz="3600" u="sng" dirty="0">
              <a:solidFill>
                <a:schemeClr val="tx1">
                  <a:lumMod val="50000"/>
                  <a:lumOff val="50000"/>
                </a:schemeClr>
              </a:solidFill>
            </a:endParaRPr>
          </a:p>
        </p:txBody>
      </p:sp>
      <p:sp>
        <p:nvSpPr>
          <p:cNvPr id="3" name="Marcador de contenido 2">
            <a:extLst>
              <a:ext uri="{FF2B5EF4-FFF2-40B4-BE49-F238E27FC236}">
                <a16:creationId xmlns:a16="http://schemas.microsoft.com/office/drawing/2014/main" id="{EEE3F901-9CEA-40C0-82F6-DEFF903BEE85}"/>
              </a:ext>
            </a:extLst>
          </p:cNvPr>
          <p:cNvSpPr>
            <a:spLocks noGrp="1"/>
          </p:cNvSpPr>
          <p:nvPr>
            <p:ph idx="1"/>
          </p:nvPr>
        </p:nvSpPr>
        <p:spPr>
          <a:xfrm>
            <a:off x="407368" y="1435190"/>
            <a:ext cx="10972800" cy="5306178"/>
          </a:xfrm>
        </p:spPr>
        <p:txBody>
          <a:bodyPr>
            <a:normAutofit/>
          </a:bodyPr>
          <a:lstStyle/>
          <a:p>
            <a:pPr marL="0" indent="0">
              <a:buNone/>
            </a:pPr>
            <a:r>
              <a:rPr lang="es-AR" sz="2000" dirty="0">
                <a:solidFill>
                  <a:schemeClr val="tx1">
                    <a:lumMod val="50000"/>
                    <a:lumOff val="50000"/>
                  </a:schemeClr>
                </a:solidFill>
              </a:rPr>
              <a:t>El Art. 9 del DR 334 (Decreto Regulador que reglamenta la Ley </a:t>
            </a:r>
            <a:r>
              <a:rPr lang="es-AR" sz="2000" dirty="0" err="1">
                <a:solidFill>
                  <a:schemeClr val="tx1">
                    <a:lumMod val="50000"/>
                    <a:lumOff val="50000"/>
                  </a:schemeClr>
                </a:solidFill>
              </a:rPr>
              <a:t>Nº</a:t>
            </a:r>
            <a:r>
              <a:rPr lang="es-AR" sz="2000" dirty="0">
                <a:solidFill>
                  <a:schemeClr val="tx1">
                    <a:lumMod val="50000"/>
                    <a:lumOff val="50000"/>
                  </a:schemeClr>
                </a:solidFill>
              </a:rPr>
              <a:t> 24.557 de Riesgos de Trabajo) establece lo siguiente:</a:t>
            </a:r>
          </a:p>
          <a:p>
            <a:pPr marL="0" indent="0">
              <a:buNone/>
            </a:pPr>
            <a:r>
              <a:rPr lang="es-AR" sz="2000" dirty="0">
                <a:solidFill>
                  <a:schemeClr val="tx1">
                    <a:lumMod val="50000"/>
                    <a:lumOff val="50000"/>
                  </a:schemeClr>
                </a:solidFill>
              </a:rPr>
              <a:t>                    </a:t>
            </a:r>
            <a:endParaRPr lang="es-419" sz="2000" dirty="0">
              <a:solidFill>
                <a:schemeClr val="tx1">
                  <a:lumMod val="50000"/>
                  <a:lumOff val="50000"/>
                </a:schemeClr>
              </a:solidFill>
            </a:endParaRPr>
          </a:p>
          <a:p>
            <a:pPr marL="0" lvl="0" indent="0">
              <a:buNone/>
            </a:pPr>
            <a:r>
              <a:rPr lang="es-AR" sz="2000" dirty="0">
                <a:solidFill>
                  <a:schemeClr val="tx1">
                    <a:lumMod val="50000"/>
                    <a:lumOff val="50000"/>
                  </a:schemeClr>
                </a:solidFill>
              </a:rPr>
              <a:t>*La cuota a la que hace referencia el apartado 1 del artículo que se reglamenta </a:t>
            </a:r>
            <a:r>
              <a:rPr lang="es-AR" sz="2000" b="1" u="sng" dirty="0">
                <a:solidFill>
                  <a:schemeClr val="tx1">
                    <a:lumMod val="50000"/>
                    <a:lumOff val="50000"/>
                  </a:schemeClr>
                </a:solidFill>
              </a:rPr>
              <a:t>será declarada e ingresada durante el mes en que se brinden las prestaciones</a:t>
            </a:r>
            <a:r>
              <a:rPr lang="es-AR" sz="2000" dirty="0">
                <a:solidFill>
                  <a:schemeClr val="tx1">
                    <a:lumMod val="50000"/>
                    <a:lumOff val="50000"/>
                  </a:schemeClr>
                </a:solidFill>
              </a:rPr>
              <a:t>, con las mismas modalidades, plazos y condiciones establecidos para el pago de los aportes y contribuciones con destino a la Seguridad Social, </a:t>
            </a:r>
            <a:r>
              <a:rPr lang="es-AR" sz="2000" b="1" u="sng" dirty="0">
                <a:solidFill>
                  <a:schemeClr val="tx1">
                    <a:lumMod val="50000"/>
                    <a:lumOff val="50000"/>
                  </a:schemeClr>
                </a:solidFill>
              </a:rPr>
              <a:t>en función de la nómina salarial del mes anterior. </a:t>
            </a:r>
            <a:endParaRPr lang="es-419" sz="2000" b="1" u="sng" dirty="0">
              <a:solidFill>
                <a:schemeClr val="tx1">
                  <a:lumMod val="50000"/>
                  <a:lumOff val="50000"/>
                </a:schemeClr>
              </a:solidFill>
            </a:endParaRPr>
          </a:p>
          <a:p>
            <a:pPr marL="0" indent="0">
              <a:buNone/>
            </a:pPr>
            <a:r>
              <a:rPr lang="es-419" sz="2000" dirty="0">
                <a:solidFill>
                  <a:schemeClr val="tx1">
                    <a:lumMod val="50000"/>
                    <a:lumOff val="50000"/>
                  </a:schemeClr>
                </a:solidFill>
              </a:rPr>
              <a:t>*</a:t>
            </a:r>
            <a:r>
              <a:rPr lang="es-AR" sz="2000" dirty="0">
                <a:solidFill>
                  <a:schemeClr val="tx1">
                    <a:lumMod val="50000"/>
                    <a:lumOff val="50000"/>
                  </a:schemeClr>
                </a:solidFill>
              </a:rPr>
              <a:t>En los casos de inicio de actividad, </a:t>
            </a:r>
            <a:r>
              <a:rPr lang="es-AR" sz="2000" b="1" u="sng" dirty="0">
                <a:solidFill>
                  <a:schemeClr val="tx1">
                    <a:lumMod val="50000"/>
                    <a:lumOff val="50000"/>
                  </a:schemeClr>
                </a:solidFill>
              </a:rPr>
              <a:t>o cuando por otras razones no exista nómina salarial en el mes anterior al pago de la cuota, la cuota de afiliación se calculará en función de la nómina salarial prevista para el mes en curso.</a:t>
            </a:r>
            <a:endParaRPr lang="es-419" sz="2000" dirty="0">
              <a:solidFill>
                <a:schemeClr val="tx1">
                  <a:lumMod val="50000"/>
                  <a:lumOff val="50000"/>
                </a:schemeClr>
              </a:solidFill>
            </a:endParaRPr>
          </a:p>
          <a:p>
            <a:pPr marL="0" indent="0">
              <a:buNone/>
            </a:pPr>
            <a:endParaRPr lang="es-419" sz="2000" dirty="0">
              <a:solidFill>
                <a:schemeClr val="tx1">
                  <a:lumMod val="50000"/>
                  <a:lumOff val="50000"/>
                </a:schemeClr>
              </a:solidFill>
            </a:endParaRPr>
          </a:p>
          <a:p>
            <a:pPr>
              <a:buFont typeface="Wingdings" panose="05000000000000000000" pitchFamily="2" charset="2"/>
              <a:buChar char="ü"/>
            </a:pPr>
            <a:r>
              <a:rPr lang="es-419" sz="2000" u="sng" dirty="0" err="1">
                <a:solidFill>
                  <a:schemeClr val="tx1">
                    <a:lumMod val="50000"/>
                    <a:lumOff val="50000"/>
                  </a:schemeClr>
                </a:solidFill>
              </a:rPr>
              <a:t>Reg.Gral</a:t>
            </a:r>
            <a:r>
              <a:rPr lang="es-419" sz="2000" dirty="0">
                <a:solidFill>
                  <a:schemeClr val="tx1">
                    <a:lumMod val="50000"/>
                    <a:lumOff val="50000"/>
                  </a:schemeClr>
                </a:solidFill>
              </a:rPr>
              <a:t>.: Se cancela por VEP al impuesto 312, concepto y subconcepto 019. Ejemplo: alta 05/03/2022, período a ingresar en VEP 02/2022.</a:t>
            </a:r>
          </a:p>
          <a:p>
            <a:pPr>
              <a:buFont typeface="Wingdings" panose="05000000000000000000" pitchFamily="2" charset="2"/>
              <a:buChar char="ü"/>
            </a:pPr>
            <a:r>
              <a:rPr lang="es-419" sz="2000" u="sng" dirty="0" err="1">
                <a:solidFill>
                  <a:schemeClr val="tx1">
                    <a:lumMod val="50000"/>
                    <a:lumOff val="50000"/>
                  </a:schemeClr>
                </a:solidFill>
              </a:rPr>
              <a:t>Reg.Casas</a:t>
            </a:r>
            <a:r>
              <a:rPr lang="es-419" sz="2000" u="sng" dirty="0">
                <a:solidFill>
                  <a:schemeClr val="tx1">
                    <a:lumMod val="50000"/>
                    <a:lumOff val="50000"/>
                  </a:schemeClr>
                </a:solidFill>
              </a:rPr>
              <a:t> </a:t>
            </a:r>
            <a:r>
              <a:rPr lang="es-419" sz="2000" u="sng" dirty="0" err="1">
                <a:solidFill>
                  <a:schemeClr val="tx1">
                    <a:lumMod val="50000"/>
                    <a:lumOff val="50000"/>
                  </a:schemeClr>
                </a:solidFill>
              </a:rPr>
              <a:t>Part</a:t>
            </a:r>
            <a:r>
              <a:rPr lang="es-419" sz="2000" dirty="0">
                <a:solidFill>
                  <a:schemeClr val="tx1">
                    <a:lumMod val="50000"/>
                    <a:lumOff val="50000"/>
                  </a:schemeClr>
                </a:solidFill>
              </a:rPr>
              <a:t>.: Se cancela por VEP o F.575RT; impuesto 786, concepto y subconcepto 932. Ejemplo: alta 05/03/2022, período a ingresar 02/2022.</a:t>
            </a:r>
          </a:p>
          <a:p>
            <a:pPr marL="0" indent="0">
              <a:buNone/>
            </a:pPr>
            <a:endParaRPr lang="es-AR" sz="1600" dirty="0">
              <a:solidFill>
                <a:schemeClr val="tx1">
                  <a:lumMod val="50000"/>
                  <a:lumOff val="50000"/>
                </a:schemeClr>
              </a:solidFill>
            </a:endParaRPr>
          </a:p>
          <a:p>
            <a:pPr marL="0" indent="0">
              <a:buNone/>
            </a:pPr>
            <a:endParaRPr lang="es-419" dirty="0">
              <a:solidFill>
                <a:schemeClr val="tx1">
                  <a:lumMod val="50000"/>
                  <a:lumOff val="50000"/>
                </a:schemeClr>
              </a:solidFill>
            </a:endParaRPr>
          </a:p>
        </p:txBody>
      </p:sp>
    </p:spTree>
    <p:extLst>
      <p:ext uri="{BB962C8B-B14F-4D97-AF65-F5344CB8AC3E}">
        <p14:creationId xmlns:p14="http://schemas.microsoft.com/office/powerpoint/2010/main" val="525195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B8162C-B58F-4B6A-9ECA-7BFD2EB222E3}"/>
              </a:ext>
            </a:extLst>
          </p:cNvPr>
          <p:cNvSpPr>
            <a:spLocks noGrp="1"/>
          </p:cNvSpPr>
          <p:nvPr>
            <p:ph type="title"/>
          </p:nvPr>
        </p:nvSpPr>
        <p:spPr/>
        <p:txBody>
          <a:bodyPr>
            <a:normAutofit/>
          </a:bodyPr>
          <a:lstStyle/>
          <a:p>
            <a:pPr algn="l"/>
            <a:r>
              <a:rPr lang="es-AR" dirty="0">
                <a:solidFill>
                  <a:schemeClr val="tx1">
                    <a:lumMod val="50000"/>
                    <a:lumOff val="50000"/>
                  </a:schemeClr>
                </a:solidFill>
              </a:rPr>
              <a:t>	</a:t>
            </a:r>
            <a:r>
              <a:rPr lang="es-AR" sz="3600" u="sng" dirty="0">
                <a:solidFill>
                  <a:schemeClr val="tx1">
                    <a:lumMod val="50000"/>
                    <a:lumOff val="50000"/>
                  </a:schemeClr>
                </a:solidFill>
              </a:rPr>
              <a:t>F.F.E.P.</a:t>
            </a:r>
            <a:endParaRPr lang="es-419" sz="3600" u="sng" dirty="0">
              <a:solidFill>
                <a:schemeClr val="tx1">
                  <a:lumMod val="50000"/>
                  <a:lumOff val="50000"/>
                </a:schemeClr>
              </a:solidFill>
            </a:endParaRPr>
          </a:p>
        </p:txBody>
      </p:sp>
      <p:sp>
        <p:nvSpPr>
          <p:cNvPr id="3" name="Marcador de contenido 2">
            <a:extLst>
              <a:ext uri="{FF2B5EF4-FFF2-40B4-BE49-F238E27FC236}">
                <a16:creationId xmlns:a16="http://schemas.microsoft.com/office/drawing/2014/main" id="{EEE3F901-9CEA-40C0-82F6-DEFF903BEE85}"/>
              </a:ext>
            </a:extLst>
          </p:cNvPr>
          <p:cNvSpPr>
            <a:spLocks noGrp="1"/>
          </p:cNvSpPr>
          <p:nvPr>
            <p:ph idx="1"/>
          </p:nvPr>
        </p:nvSpPr>
        <p:spPr>
          <a:xfrm>
            <a:off x="407368" y="1435190"/>
            <a:ext cx="10972800" cy="5306178"/>
          </a:xfrm>
        </p:spPr>
        <p:txBody>
          <a:bodyPr>
            <a:normAutofit/>
          </a:bodyPr>
          <a:lstStyle/>
          <a:p>
            <a:pPr marL="0" indent="0">
              <a:buNone/>
            </a:pPr>
            <a:r>
              <a:rPr lang="es-AR" sz="2000" dirty="0">
                <a:solidFill>
                  <a:schemeClr val="tx1">
                    <a:lumMod val="50000"/>
                    <a:lumOff val="50000"/>
                  </a:schemeClr>
                </a:solidFill>
              </a:rPr>
              <a:t>Este fondo fue creado en </a:t>
            </a:r>
            <a:r>
              <a:rPr lang="es-AR" sz="2000" dirty="0" err="1">
                <a:solidFill>
                  <a:schemeClr val="tx1">
                    <a:lumMod val="50000"/>
                    <a:lumOff val="50000"/>
                  </a:schemeClr>
                </a:solidFill>
              </a:rPr>
              <a:t>pos</a:t>
            </a:r>
            <a:r>
              <a:rPr lang="es-AR" sz="2000" dirty="0">
                <a:solidFill>
                  <a:schemeClr val="tx1">
                    <a:lumMod val="50000"/>
                    <a:lumOff val="50000"/>
                  </a:schemeClr>
                </a:solidFill>
              </a:rPr>
              <a:t> de atender las prestaciones dinerarias resultantes de hipoacusias perceptivas sufridas por los trabajadores. Es un importe que se abona por mes por empleado.</a:t>
            </a:r>
            <a:endParaRPr lang="es-419" sz="2000" dirty="0">
              <a:solidFill>
                <a:schemeClr val="tx1">
                  <a:lumMod val="50000"/>
                  <a:lumOff val="50000"/>
                </a:schemeClr>
              </a:solidFill>
            </a:endParaRPr>
          </a:p>
          <a:p>
            <a:pPr marL="0" indent="0">
              <a:buNone/>
            </a:pPr>
            <a:r>
              <a:rPr lang="es-MX" sz="2000" dirty="0">
                <a:solidFill>
                  <a:schemeClr val="tx1">
                    <a:lumMod val="50000"/>
                    <a:lumOff val="50000"/>
                  </a:schemeClr>
                </a:solidFill>
              </a:rPr>
              <a:t>La Resolución </a:t>
            </a:r>
            <a:r>
              <a:rPr lang="es-MX" sz="2000" dirty="0" err="1">
                <a:solidFill>
                  <a:schemeClr val="tx1">
                    <a:lumMod val="50000"/>
                    <a:lumOff val="50000"/>
                  </a:schemeClr>
                </a:solidFill>
              </a:rPr>
              <a:t>MTEySS</a:t>
            </a:r>
            <a:r>
              <a:rPr lang="es-MX" sz="2000" dirty="0">
                <a:solidFill>
                  <a:schemeClr val="tx1">
                    <a:lumMod val="50000"/>
                    <a:lumOff val="50000"/>
                  </a:schemeClr>
                </a:solidFill>
              </a:rPr>
              <a:t> 467/2021 dispone que el valor de la suma fija en concepto de FFEP (Artículo 5° del Decreto </a:t>
            </a:r>
            <a:r>
              <a:rPr lang="es-MX" sz="2000" dirty="0" err="1">
                <a:solidFill>
                  <a:schemeClr val="tx1">
                    <a:lumMod val="50000"/>
                    <a:lumOff val="50000"/>
                  </a:schemeClr>
                </a:solidFill>
              </a:rPr>
              <a:t>N°</a:t>
            </a:r>
            <a:r>
              <a:rPr lang="es-MX" sz="2000" dirty="0">
                <a:solidFill>
                  <a:schemeClr val="tx1">
                    <a:lumMod val="50000"/>
                    <a:lumOff val="50000"/>
                  </a:schemeClr>
                </a:solidFill>
              </a:rPr>
              <a:t> 590/97 y sus modificatorios) se incrementará trimestralmente según la variación de la Remuneración Imponible Promedio de los Trabajadores Estables (RIPTE) - Índice no decreciente- y establece que la Superintendencia de Riesgo de Trabajo (SRT) será el organismo encargado de la publicación trimestral del valor de la suma fija actualizada.</a:t>
            </a:r>
          </a:p>
          <a:p>
            <a:pPr marL="0" indent="0">
              <a:buNone/>
            </a:pPr>
            <a:r>
              <a:rPr lang="es-MX" sz="2000" b="1" dirty="0">
                <a:solidFill>
                  <a:schemeClr val="tx1">
                    <a:lumMod val="50000"/>
                    <a:lumOff val="50000"/>
                  </a:schemeClr>
                </a:solidFill>
              </a:rPr>
              <a:t>  </a:t>
            </a:r>
          </a:p>
          <a:p>
            <a:pPr marL="0" indent="0" algn="ctr">
              <a:buNone/>
            </a:pPr>
            <a:r>
              <a:rPr lang="es-MX" sz="2000" b="1" dirty="0">
                <a:solidFill>
                  <a:schemeClr val="tx1">
                    <a:lumMod val="50000"/>
                    <a:lumOff val="50000"/>
                  </a:schemeClr>
                </a:solidFill>
              </a:rPr>
              <a:t>Aumentos FFE:</a:t>
            </a:r>
          </a:p>
          <a:p>
            <a:pPr marL="0" indent="0">
              <a:buNone/>
            </a:pPr>
            <a:endParaRPr lang="es-MX" dirty="0">
              <a:solidFill>
                <a:schemeClr val="tx1">
                  <a:lumMod val="50000"/>
                  <a:lumOff val="50000"/>
                </a:schemeClr>
              </a:solidFill>
            </a:endParaRPr>
          </a:p>
          <a:p>
            <a:pPr marL="0" indent="0">
              <a:buNone/>
            </a:pPr>
            <a:endParaRPr lang="es-419" dirty="0">
              <a:solidFill>
                <a:schemeClr val="tx1">
                  <a:lumMod val="50000"/>
                  <a:lumOff val="50000"/>
                </a:schemeClr>
              </a:solidFill>
            </a:endParaRPr>
          </a:p>
        </p:txBody>
      </p:sp>
      <p:graphicFrame>
        <p:nvGraphicFramePr>
          <p:cNvPr id="5" name="Tabla 4">
            <a:extLst>
              <a:ext uri="{FF2B5EF4-FFF2-40B4-BE49-F238E27FC236}">
                <a16:creationId xmlns:a16="http://schemas.microsoft.com/office/drawing/2014/main" id="{A78368EF-3A07-4A81-953B-8C23DE26FA6F}"/>
              </a:ext>
            </a:extLst>
          </p:cNvPr>
          <p:cNvGraphicFramePr>
            <a:graphicFrameLocks noGrp="1"/>
          </p:cNvGraphicFramePr>
          <p:nvPr>
            <p:extLst>
              <p:ext uri="{D42A27DB-BD31-4B8C-83A1-F6EECF244321}">
                <p14:modId xmlns:p14="http://schemas.microsoft.com/office/powerpoint/2010/main" val="343272791"/>
              </p:ext>
            </p:extLst>
          </p:nvPr>
        </p:nvGraphicFramePr>
        <p:xfrm>
          <a:off x="3251684" y="4509122"/>
          <a:ext cx="5688632" cy="2074240"/>
        </p:xfrm>
        <a:graphic>
          <a:graphicData uri="http://schemas.openxmlformats.org/drawingml/2006/table">
            <a:tbl>
              <a:tblPr>
                <a:tableStyleId>{5C22544A-7EE6-4342-B048-85BDC9FD1C3A}</a:tableStyleId>
              </a:tblPr>
              <a:tblGrid>
                <a:gridCol w="2844316">
                  <a:extLst>
                    <a:ext uri="{9D8B030D-6E8A-4147-A177-3AD203B41FA5}">
                      <a16:colId xmlns:a16="http://schemas.microsoft.com/office/drawing/2014/main" val="1859760198"/>
                    </a:ext>
                  </a:extLst>
                </a:gridCol>
                <a:gridCol w="2844316">
                  <a:extLst>
                    <a:ext uri="{9D8B030D-6E8A-4147-A177-3AD203B41FA5}">
                      <a16:colId xmlns:a16="http://schemas.microsoft.com/office/drawing/2014/main" val="1527202458"/>
                    </a:ext>
                  </a:extLst>
                </a:gridCol>
              </a:tblGrid>
              <a:tr h="414848">
                <a:tc>
                  <a:txBody>
                    <a:bodyPr/>
                    <a:lstStyle/>
                    <a:p>
                      <a:pPr algn="ctr" fontAlgn="b"/>
                      <a:r>
                        <a:rPr lang="es-AR" sz="1600" b="1" u="none" strike="noStrike" dirty="0">
                          <a:solidFill>
                            <a:schemeClr val="bg1">
                              <a:lumMod val="50000"/>
                            </a:schemeClr>
                          </a:solidFill>
                          <a:effectLst/>
                        </a:rPr>
                        <a:t>Costo</a:t>
                      </a:r>
                      <a:endParaRPr lang="es-AR" sz="1600" b="1" i="0" u="none" strike="noStrike" dirty="0">
                        <a:solidFill>
                          <a:schemeClr val="bg1">
                            <a:lumMod val="50000"/>
                          </a:schemeClr>
                        </a:solidFill>
                        <a:effectLst/>
                        <a:latin typeface="Calibri" panose="020F0502020204030204" pitchFamily="34" charset="0"/>
                      </a:endParaRPr>
                    </a:p>
                  </a:txBody>
                  <a:tcPr marL="9525" marR="9525" marT="9525" marB="0" anchor="b">
                    <a:solidFill>
                      <a:schemeClr val="bg1">
                        <a:lumMod val="95000"/>
                      </a:schemeClr>
                    </a:solidFill>
                  </a:tcPr>
                </a:tc>
                <a:tc>
                  <a:txBody>
                    <a:bodyPr/>
                    <a:lstStyle/>
                    <a:p>
                      <a:pPr algn="ctr" fontAlgn="b"/>
                      <a:r>
                        <a:rPr lang="es-AR" sz="1600" b="1" u="none" strike="noStrike" dirty="0">
                          <a:solidFill>
                            <a:schemeClr val="bg1">
                              <a:lumMod val="50000"/>
                            </a:schemeClr>
                          </a:solidFill>
                          <a:effectLst/>
                        </a:rPr>
                        <a:t>Período DDJJ</a:t>
                      </a:r>
                      <a:endParaRPr lang="es-AR" sz="1600" b="1" i="0" u="none" strike="noStrike" dirty="0">
                        <a:solidFill>
                          <a:schemeClr val="bg1">
                            <a:lumMod val="50000"/>
                          </a:schemeClr>
                        </a:solidFill>
                        <a:effectLst/>
                        <a:latin typeface="Calibri" panose="020F0502020204030204" pitchFamily="34" charset="0"/>
                      </a:endParaRPr>
                    </a:p>
                  </a:txBody>
                  <a:tcPr marL="9525" marR="9525" marT="9525" marB="0" anchor="b">
                    <a:solidFill>
                      <a:schemeClr val="bg1">
                        <a:lumMod val="95000"/>
                      </a:schemeClr>
                    </a:solidFill>
                  </a:tcPr>
                </a:tc>
                <a:extLst>
                  <a:ext uri="{0D108BD9-81ED-4DB2-BD59-A6C34878D82A}">
                    <a16:rowId xmlns:a16="http://schemas.microsoft.com/office/drawing/2014/main" val="3502197382"/>
                  </a:ext>
                </a:extLst>
              </a:tr>
              <a:tr h="414848">
                <a:tc>
                  <a:txBody>
                    <a:bodyPr/>
                    <a:lstStyle/>
                    <a:p>
                      <a:pPr algn="ctr" fontAlgn="b"/>
                      <a:r>
                        <a:rPr lang="es-AR" sz="1600" b="1" u="none" strike="noStrike" dirty="0">
                          <a:solidFill>
                            <a:schemeClr val="bg1">
                              <a:lumMod val="50000"/>
                            </a:schemeClr>
                          </a:solidFill>
                          <a:effectLst/>
                        </a:rPr>
                        <a:t>$ 40</a:t>
                      </a:r>
                      <a:endParaRPr lang="es-AR" sz="1600" b="1" i="0" u="none" strike="noStrike" dirty="0">
                        <a:solidFill>
                          <a:schemeClr val="bg1">
                            <a:lumMod val="50000"/>
                          </a:schemeClr>
                        </a:solidFill>
                        <a:effectLst/>
                        <a:latin typeface="Calibri" panose="020F0502020204030204" pitchFamily="34" charset="0"/>
                      </a:endParaRPr>
                    </a:p>
                  </a:txBody>
                  <a:tcPr marL="9525" marR="9525" marT="9525" marB="0" anchor="b">
                    <a:solidFill>
                      <a:schemeClr val="bg1">
                        <a:lumMod val="95000"/>
                      </a:schemeClr>
                    </a:solidFill>
                  </a:tcPr>
                </a:tc>
                <a:tc>
                  <a:txBody>
                    <a:bodyPr/>
                    <a:lstStyle/>
                    <a:p>
                      <a:pPr algn="ctr" fontAlgn="b"/>
                      <a:r>
                        <a:rPr lang="es-AR" sz="1600" b="1" u="none" strike="noStrike" dirty="0">
                          <a:solidFill>
                            <a:schemeClr val="bg1">
                              <a:lumMod val="50000"/>
                            </a:schemeClr>
                          </a:solidFill>
                          <a:effectLst/>
                        </a:rPr>
                        <a:t>mar-21</a:t>
                      </a:r>
                      <a:endParaRPr lang="es-AR" sz="1600" b="1" i="0" u="none" strike="noStrike" dirty="0">
                        <a:solidFill>
                          <a:schemeClr val="bg1">
                            <a:lumMod val="50000"/>
                          </a:schemeClr>
                        </a:solidFill>
                        <a:effectLst/>
                        <a:latin typeface="Calibri" panose="020F0502020204030204" pitchFamily="34" charset="0"/>
                      </a:endParaRPr>
                    </a:p>
                  </a:txBody>
                  <a:tcPr marL="9525" marR="9525" marT="9525" marB="0" anchor="b">
                    <a:solidFill>
                      <a:schemeClr val="bg1">
                        <a:lumMod val="95000"/>
                      </a:schemeClr>
                    </a:solidFill>
                  </a:tcPr>
                </a:tc>
                <a:extLst>
                  <a:ext uri="{0D108BD9-81ED-4DB2-BD59-A6C34878D82A}">
                    <a16:rowId xmlns:a16="http://schemas.microsoft.com/office/drawing/2014/main" val="360893459"/>
                  </a:ext>
                </a:extLst>
              </a:tr>
              <a:tr h="414848">
                <a:tc>
                  <a:txBody>
                    <a:bodyPr/>
                    <a:lstStyle/>
                    <a:p>
                      <a:pPr algn="ctr" fontAlgn="b"/>
                      <a:r>
                        <a:rPr lang="es-AR" sz="1600" b="1" u="none" strike="noStrike" dirty="0">
                          <a:solidFill>
                            <a:schemeClr val="bg1">
                              <a:lumMod val="50000"/>
                            </a:schemeClr>
                          </a:solidFill>
                          <a:effectLst/>
                        </a:rPr>
                        <a:t>$ 45,07</a:t>
                      </a:r>
                      <a:endParaRPr lang="es-AR" sz="1600" b="1" i="0" u="none" strike="noStrike" dirty="0">
                        <a:solidFill>
                          <a:schemeClr val="bg1">
                            <a:lumMod val="50000"/>
                          </a:schemeClr>
                        </a:solidFill>
                        <a:effectLst/>
                        <a:latin typeface="Calibri" panose="020F0502020204030204" pitchFamily="34" charset="0"/>
                      </a:endParaRPr>
                    </a:p>
                  </a:txBody>
                  <a:tcPr marL="9525" marR="9525" marT="9525" marB="0" anchor="b">
                    <a:solidFill>
                      <a:schemeClr val="bg1">
                        <a:lumMod val="95000"/>
                      </a:schemeClr>
                    </a:solidFill>
                  </a:tcPr>
                </a:tc>
                <a:tc>
                  <a:txBody>
                    <a:bodyPr/>
                    <a:lstStyle/>
                    <a:p>
                      <a:pPr algn="ctr" fontAlgn="b"/>
                      <a:r>
                        <a:rPr lang="es-AR" sz="1600" b="1" u="none" strike="noStrike" dirty="0">
                          <a:solidFill>
                            <a:schemeClr val="bg1">
                              <a:lumMod val="50000"/>
                            </a:schemeClr>
                          </a:solidFill>
                          <a:effectLst/>
                        </a:rPr>
                        <a:t>ago-21</a:t>
                      </a:r>
                      <a:endParaRPr lang="es-AR" sz="1600" b="1" i="0" u="none" strike="noStrike" dirty="0">
                        <a:solidFill>
                          <a:schemeClr val="bg1">
                            <a:lumMod val="50000"/>
                          </a:schemeClr>
                        </a:solidFill>
                        <a:effectLst/>
                        <a:latin typeface="Calibri" panose="020F0502020204030204" pitchFamily="34" charset="0"/>
                      </a:endParaRPr>
                    </a:p>
                  </a:txBody>
                  <a:tcPr marL="9525" marR="9525" marT="9525" marB="0" anchor="b">
                    <a:solidFill>
                      <a:schemeClr val="bg1">
                        <a:lumMod val="95000"/>
                      </a:schemeClr>
                    </a:solidFill>
                  </a:tcPr>
                </a:tc>
                <a:extLst>
                  <a:ext uri="{0D108BD9-81ED-4DB2-BD59-A6C34878D82A}">
                    <a16:rowId xmlns:a16="http://schemas.microsoft.com/office/drawing/2014/main" val="1029099304"/>
                  </a:ext>
                </a:extLst>
              </a:tr>
              <a:tr h="414848">
                <a:tc>
                  <a:txBody>
                    <a:bodyPr/>
                    <a:lstStyle/>
                    <a:p>
                      <a:pPr algn="ctr" fontAlgn="b"/>
                      <a:r>
                        <a:rPr lang="es-AR" sz="1600" b="1" u="none" strike="noStrike" dirty="0">
                          <a:solidFill>
                            <a:schemeClr val="bg1">
                              <a:lumMod val="50000"/>
                            </a:schemeClr>
                          </a:solidFill>
                          <a:effectLst/>
                        </a:rPr>
                        <a:t>$ 49,98</a:t>
                      </a:r>
                      <a:endParaRPr lang="es-AR" sz="1600" b="1" i="0" u="none" strike="noStrike" dirty="0">
                        <a:solidFill>
                          <a:schemeClr val="bg1">
                            <a:lumMod val="50000"/>
                          </a:schemeClr>
                        </a:solidFill>
                        <a:effectLst/>
                        <a:latin typeface="Calibri" panose="020F0502020204030204" pitchFamily="34" charset="0"/>
                      </a:endParaRPr>
                    </a:p>
                  </a:txBody>
                  <a:tcPr marL="9525" marR="9525" marT="9525" marB="0" anchor="b">
                    <a:solidFill>
                      <a:schemeClr val="bg1">
                        <a:lumMod val="95000"/>
                      </a:schemeClr>
                    </a:solidFill>
                  </a:tcPr>
                </a:tc>
                <a:tc>
                  <a:txBody>
                    <a:bodyPr/>
                    <a:lstStyle/>
                    <a:p>
                      <a:pPr algn="ctr" fontAlgn="b"/>
                      <a:r>
                        <a:rPr lang="es-AR" sz="1600" b="1" u="none" strike="noStrike" dirty="0">
                          <a:solidFill>
                            <a:schemeClr val="bg1">
                              <a:lumMod val="50000"/>
                            </a:schemeClr>
                          </a:solidFill>
                          <a:effectLst/>
                        </a:rPr>
                        <a:t>oct-21</a:t>
                      </a:r>
                      <a:endParaRPr lang="es-AR" sz="1600" b="1" i="0" u="none" strike="noStrike" dirty="0">
                        <a:solidFill>
                          <a:schemeClr val="bg1">
                            <a:lumMod val="50000"/>
                          </a:schemeClr>
                        </a:solidFill>
                        <a:effectLst/>
                        <a:latin typeface="Calibri" panose="020F0502020204030204" pitchFamily="34" charset="0"/>
                      </a:endParaRPr>
                    </a:p>
                  </a:txBody>
                  <a:tcPr marL="9525" marR="9525" marT="9525" marB="0" anchor="b">
                    <a:solidFill>
                      <a:schemeClr val="bg1">
                        <a:lumMod val="95000"/>
                      </a:schemeClr>
                    </a:solidFill>
                  </a:tcPr>
                </a:tc>
                <a:extLst>
                  <a:ext uri="{0D108BD9-81ED-4DB2-BD59-A6C34878D82A}">
                    <a16:rowId xmlns:a16="http://schemas.microsoft.com/office/drawing/2014/main" val="3490591968"/>
                  </a:ext>
                </a:extLst>
              </a:tr>
              <a:tr h="414848">
                <a:tc>
                  <a:txBody>
                    <a:bodyPr/>
                    <a:lstStyle/>
                    <a:p>
                      <a:pPr algn="ctr" fontAlgn="b"/>
                      <a:r>
                        <a:rPr lang="es-AR" sz="1600" b="1" u="none" strike="noStrike" dirty="0">
                          <a:solidFill>
                            <a:schemeClr val="bg1">
                              <a:lumMod val="50000"/>
                            </a:schemeClr>
                          </a:solidFill>
                          <a:effectLst/>
                        </a:rPr>
                        <a:t>$ 100</a:t>
                      </a:r>
                      <a:endParaRPr lang="es-AR" sz="1600" b="1" i="0" u="none" strike="noStrike" dirty="0">
                        <a:solidFill>
                          <a:schemeClr val="bg1">
                            <a:lumMod val="50000"/>
                          </a:schemeClr>
                        </a:solidFill>
                        <a:effectLst/>
                        <a:latin typeface="Calibri" panose="020F0502020204030204" pitchFamily="34" charset="0"/>
                      </a:endParaRPr>
                    </a:p>
                  </a:txBody>
                  <a:tcPr marL="9525" marR="9525" marT="9525" marB="0" anchor="b">
                    <a:solidFill>
                      <a:schemeClr val="bg1">
                        <a:lumMod val="95000"/>
                      </a:schemeClr>
                    </a:solidFill>
                  </a:tcPr>
                </a:tc>
                <a:tc>
                  <a:txBody>
                    <a:bodyPr/>
                    <a:lstStyle/>
                    <a:p>
                      <a:pPr algn="ctr" fontAlgn="b"/>
                      <a:r>
                        <a:rPr lang="es-AR" sz="1600" b="1" u="none" strike="noStrike" dirty="0">
                          <a:solidFill>
                            <a:schemeClr val="bg1">
                              <a:lumMod val="50000"/>
                            </a:schemeClr>
                          </a:solidFill>
                          <a:effectLst/>
                        </a:rPr>
                        <a:t>ene-22</a:t>
                      </a:r>
                      <a:endParaRPr lang="es-AR" sz="1600" b="1" i="0" u="none" strike="noStrike" dirty="0">
                        <a:solidFill>
                          <a:schemeClr val="bg1">
                            <a:lumMod val="50000"/>
                          </a:schemeClr>
                        </a:solidFill>
                        <a:effectLst/>
                        <a:latin typeface="Calibri" panose="020F0502020204030204" pitchFamily="34" charset="0"/>
                      </a:endParaRPr>
                    </a:p>
                  </a:txBody>
                  <a:tcPr marL="9525" marR="9525" marT="9525" marB="0" anchor="b">
                    <a:solidFill>
                      <a:schemeClr val="bg1">
                        <a:lumMod val="95000"/>
                      </a:schemeClr>
                    </a:solidFill>
                  </a:tcPr>
                </a:tc>
                <a:extLst>
                  <a:ext uri="{0D108BD9-81ED-4DB2-BD59-A6C34878D82A}">
                    <a16:rowId xmlns:a16="http://schemas.microsoft.com/office/drawing/2014/main" val="1055062151"/>
                  </a:ext>
                </a:extLst>
              </a:tr>
            </a:tbl>
          </a:graphicData>
        </a:graphic>
      </p:graphicFrame>
    </p:spTree>
    <p:extLst>
      <p:ext uri="{BB962C8B-B14F-4D97-AF65-F5344CB8AC3E}">
        <p14:creationId xmlns:p14="http://schemas.microsoft.com/office/powerpoint/2010/main" val="397854117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4790</TotalTime>
  <Words>1413</Words>
  <Application>Microsoft Office PowerPoint</Application>
  <PresentationFormat>Panorámica</PresentationFormat>
  <Paragraphs>85</Paragraphs>
  <Slides>14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14</vt:i4>
      </vt:variant>
    </vt:vector>
  </HeadingPairs>
  <TitlesOfParts>
    <vt:vector size="18" baseType="lpstr">
      <vt:lpstr>Arial</vt:lpstr>
      <vt:lpstr>Calibri</vt:lpstr>
      <vt:lpstr>Wingdings</vt:lpstr>
      <vt:lpstr>Tema de Office</vt:lpstr>
      <vt:lpstr>Presentación de PowerPoint</vt:lpstr>
      <vt:lpstr>¿Cómo saber la deuda actual de ART?</vt:lpstr>
      <vt:lpstr>Conceptos no remunerativos</vt:lpstr>
      <vt:lpstr>Formas de cancelar saldos adeudados en contratos vigentes:</vt:lpstr>
      <vt:lpstr>Formas de cancelar saldos adeudados en contratos rescindidos:</vt:lpstr>
      <vt:lpstr>Volante Electrónico de Pago Régimen General:</vt:lpstr>
      <vt:lpstr>Volante Electrónico de Pago Casas Particulares:</vt:lpstr>
      <vt:lpstr> Cuota Inicio</vt:lpstr>
      <vt:lpstr> F.F.E.P.</vt:lpstr>
      <vt:lpstr>Régimen Casas Particulares</vt:lpstr>
      <vt:lpstr>Formulario de pago 575RT - Casas Particulares * Se utiliza para cancelar cuota inicio y períodos con deuda</vt:lpstr>
      <vt:lpstr>Formularios Régimen Casas Particulares</vt:lpstr>
      <vt:lpstr>Baja de contrato</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Requisitos obligatorios a todos los empleadores para adecuarse a la nueva normativa de Póliza Digital.</dc:title>
  <dc:creator>Maria Posco</dc:creator>
  <cp:lastModifiedBy>Samanta Pereyra</cp:lastModifiedBy>
  <cp:revision>114</cp:revision>
  <dcterms:created xsi:type="dcterms:W3CDTF">2018-06-22T18:16:52Z</dcterms:created>
  <dcterms:modified xsi:type="dcterms:W3CDTF">2022-04-13T12:48:07Z</dcterms:modified>
</cp:coreProperties>
</file>